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B96B-502E-4BBE-8AC1-9150422ABBE1}" type="datetimeFigureOut">
              <a:rPr lang="fr-FR" smtClean="0"/>
              <a:t>24/01/2020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064C-056C-4356-9036-AEE2923E4D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403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B96B-502E-4BBE-8AC1-9150422ABBE1}" type="datetimeFigureOut">
              <a:rPr lang="fr-FR" smtClean="0"/>
              <a:t>24/01/2020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064C-056C-4356-9036-AEE2923E4D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150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B96B-502E-4BBE-8AC1-9150422ABBE1}" type="datetimeFigureOut">
              <a:rPr lang="fr-FR" smtClean="0"/>
              <a:t>24/01/2020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064C-056C-4356-9036-AEE2923E4D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16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B96B-502E-4BBE-8AC1-9150422ABBE1}" type="datetimeFigureOut">
              <a:rPr lang="fr-FR" smtClean="0"/>
              <a:t>24/01/2020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064C-056C-4356-9036-AEE2923E4D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89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B96B-502E-4BBE-8AC1-9150422ABBE1}" type="datetimeFigureOut">
              <a:rPr lang="fr-FR" smtClean="0"/>
              <a:t>24/01/2020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064C-056C-4356-9036-AEE2923E4D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166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B96B-502E-4BBE-8AC1-9150422ABBE1}" type="datetimeFigureOut">
              <a:rPr lang="fr-FR" smtClean="0"/>
              <a:t>24/01/2020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064C-056C-4356-9036-AEE2923E4D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579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B96B-502E-4BBE-8AC1-9150422ABBE1}" type="datetimeFigureOut">
              <a:rPr lang="fr-FR" smtClean="0"/>
              <a:t>24/01/2020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064C-056C-4356-9036-AEE2923E4D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904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B96B-502E-4BBE-8AC1-9150422ABBE1}" type="datetimeFigureOut">
              <a:rPr lang="fr-FR" smtClean="0"/>
              <a:t>24/01/2020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064C-056C-4356-9036-AEE2923E4D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909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B96B-502E-4BBE-8AC1-9150422ABBE1}" type="datetimeFigureOut">
              <a:rPr lang="fr-FR" smtClean="0"/>
              <a:t>24/01/2020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064C-056C-4356-9036-AEE2923E4D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99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B96B-502E-4BBE-8AC1-9150422ABBE1}" type="datetimeFigureOut">
              <a:rPr lang="fr-FR" smtClean="0"/>
              <a:t>24/01/2020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064C-056C-4356-9036-AEE2923E4D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055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B96B-502E-4BBE-8AC1-9150422ABBE1}" type="datetimeFigureOut">
              <a:rPr lang="fr-FR" smtClean="0"/>
              <a:t>24/01/2020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064C-056C-4356-9036-AEE2923E4D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272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FB96B-502E-4BBE-8AC1-9150422ABBE1}" type="datetimeFigureOut">
              <a:rPr lang="fr-FR" smtClean="0"/>
              <a:t>24/01/2020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6064C-056C-4356-9036-AEE2923E4D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87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hyperlink" Target="https://www.cartablefantastique.fr/installation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2.emf"/><Relationship Id="rId4" Type="http://schemas.openxmlformats.org/officeDocument/2006/relationships/image" Target="../media/image17.png"/><Relationship Id="rId9" Type="http://schemas.openxmlformats.org/officeDocument/2006/relationships/hyperlink" Target="http://www.desmoulins.fr/index.php?pg=scripts!online!feuille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accessiprof.wordpress.com/" TargetMode="External"/><Relationship Id="rId7" Type="http://schemas.openxmlformats.org/officeDocument/2006/relationships/hyperlink" Target="http://lirecouleur.arkaline.fr/" TargetMode="External"/><Relationship Id="rId2" Type="http://schemas.openxmlformats.org/officeDocument/2006/relationships/hyperlink" Target="http://www.ash91.ac-versailles.fr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artablefantastique.fr/installation/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://www.ffdys.fr/" TargetMode="External"/><Relationship Id="rId10" Type="http://schemas.openxmlformats.org/officeDocument/2006/relationships/image" Target="../media/image25.png"/><Relationship Id="rId4" Type="http://schemas.openxmlformats.org/officeDocument/2006/relationships/hyperlink" Target="https://www.reseau-canope.fr/cap-ecole-inclusive" TargetMode="External"/><Relationship Id="rId9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700216"/>
            <a:ext cx="9144000" cy="258732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fr-FR" b="1" dirty="0" smtClean="0"/>
              <a:t>Les troubles spécifiques du langage oral/écrit</a:t>
            </a:r>
            <a:br>
              <a:rPr lang="fr-FR" b="1" dirty="0" smtClean="0"/>
            </a:br>
            <a:r>
              <a:rPr lang="fr-FR" b="1" dirty="0" smtClean="0"/>
              <a:t>TSL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r-FR" sz="2800" i="1" dirty="0" smtClean="0"/>
              <a:t>Rencontre et échanges  - mars 2020</a:t>
            </a:r>
          </a:p>
          <a:p>
            <a:r>
              <a:rPr lang="fr-FR" sz="2800" i="1" dirty="0" smtClean="0"/>
              <a:t>Circonscription de Massy-Verrières</a:t>
            </a:r>
            <a:endParaRPr lang="fr-FR" sz="2800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895" y="4348721"/>
            <a:ext cx="2641950" cy="208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23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415" y="368992"/>
            <a:ext cx="10082996" cy="574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92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63610" y="263611"/>
            <a:ext cx="11631827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QUELLES ADAPTATIONS, QUELLES COMPENSATIONS ?</a:t>
            </a:r>
            <a:endParaRPr lang="fr-FR" sz="20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63611" y="724930"/>
            <a:ext cx="987716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srgbClr val="FF0000"/>
                </a:solidFill>
              </a:rPr>
              <a:t>Compenser les difficultés pratiques</a:t>
            </a:r>
          </a:p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travaillant sur la conception</a:t>
            </a:r>
          </a:p>
          <a:p>
            <a:r>
              <a:rPr lang="fr-FR" dirty="0" smtClean="0"/>
              <a:t>•	utiliser le moins possible les tableaux à double entrée ;</a:t>
            </a:r>
          </a:p>
          <a:p>
            <a:r>
              <a:rPr lang="fr-FR" dirty="0" smtClean="0"/>
              <a:t>•	utiliser le moins possible les schémas ;</a:t>
            </a:r>
          </a:p>
          <a:p>
            <a:r>
              <a:rPr lang="fr-FR" dirty="0" smtClean="0"/>
              <a:t>•	ne pas proposer des textes trop longs ;</a:t>
            </a:r>
          </a:p>
          <a:p>
            <a:r>
              <a:rPr lang="fr-FR" dirty="0" smtClean="0"/>
              <a:t>•	donner des </a:t>
            </a:r>
            <a:r>
              <a:rPr lang="fr-FR" b="1" dirty="0" smtClean="0"/>
              <a:t>textes adaptés pour les </a:t>
            </a:r>
            <a:r>
              <a:rPr lang="fr-FR" b="1" dirty="0" err="1" smtClean="0"/>
              <a:t>Dys</a:t>
            </a:r>
            <a:r>
              <a:rPr lang="fr-FR" b="1" dirty="0" smtClean="0"/>
              <a:t> </a:t>
            </a:r>
            <a:r>
              <a:rPr lang="fr-FR" dirty="0" smtClean="0"/>
              <a:t>(</a:t>
            </a:r>
            <a:r>
              <a:rPr lang="fr-FR" b="1" dirty="0" smtClean="0"/>
              <a:t>repères visuels</a:t>
            </a:r>
            <a:r>
              <a:rPr lang="fr-FR" dirty="0" smtClean="0"/>
              <a:t>) ;</a:t>
            </a:r>
          </a:p>
          <a:p>
            <a:r>
              <a:rPr lang="fr-FR" dirty="0" smtClean="0"/>
              <a:t>•	</a:t>
            </a:r>
            <a:r>
              <a:rPr lang="fr-FR" b="1" dirty="0" smtClean="0"/>
              <a:t>énoncer oralement les consignes </a:t>
            </a:r>
            <a:r>
              <a:rPr lang="fr-FR" dirty="0" smtClean="0"/>
              <a:t>et ne pas hésiter à </a:t>
            </a:r>
            <a:r>
              <a:rPr lang="fr-FR" b="1" dirty="0" smtClean="0"/>
              <a:t>les répéter </a:t>
            </a:r>
            <a:r>
              <a:rPr lang="fr-FR" dirty="0" smtClean="0"/>
              <a:t>;</a:t>
            </a:r>
          </a:p>
          <a:p>
            <a:r>
              <a:rPr lang="fr-FR" dirty="0" smtClean="0"/>
              <a:t>•	</a:t>
            </a:r>
            <a:r>
              <a:rPr lang="fr-FR" b="1" dirty="0" smtClean="0"/>
              <a:t>limiter les compétences à évaluer </a:t>
            </a:r>
            <a:r>
              <a:rPr lang="fr-FR" dirty="0" smtClean="0"/>
              <a:t>(2 maximum) par exercice ;</a:t>
            </a:r>
          </a:p>
          <a:p>
            <a:r>
              <a:rPr lang="fr-FR" dirty="0" smtClean="0"/>
              <a:t>•	</a:t>
            </a:r>
            <a:r>
              <a:rPr lang="fr-FR" b="1" dirty="0" smtClean="0"/>
              <a:t>hiérarchiser les questions par priorité </a:t>
            </a:r>
            <a:r>
              <a:rPr lang="fr-FR" dirty="0" smtClean="0"/>
              <a:t>;</a:t>
            </a:r>
          </a:p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travaillant sur la présentation</a:t>
            </a:r>
          </a:p>
          <a:p>
            <a:r>
              <a:rPr lang="fr-FR" dirty="0" smtClean="0"/>
              <a:t>•	préférer un </a:t>
            </a:r>
            <a:r>
              <a:rPr lang="fr-FR" b="1" dirty="0" smtClean="0"/>
              <a:t>seul type de support avec la même mise en page </a:t>
            </a:r>
            <a:r>
              <a:rPr lang="fr-FR" dirty="0" smtClean="0"/>
              <a:t>;</a:t>
            </a:r>
          </a:p>
          <a:p>
            <a:r>
              <a:rPr lang="fr-FR" dirty="0" smtClean="0"/>
              <a:t>•	privilégier les </a:t>
            </a:r>
            <a:r>
              <a:rPr lang="fr-FR" b="1" dirty="0" smtClean="0"/>
              <a:t>polices sans empattement, sans </a:t>
            </a:r>
            <a:r>
              <a:rPr lang="fr-FR" b="1" dirty="0" err="1" smtClean="0"/>
              <a:t>sérif</a:t>
            </a:r>
            <a:r>
              <a:rPr lang="fr-FR" dirty="0" smtClean="0"/>
              <a:t> : (Arial, </a:t>
            </a:r>
            <a:r>
              <a:rPr lang="fr-FR" dirty="0" err="1" smtClean="0"/>
              <a:t>Comic</a:t>
            </a:r>
            <a:r>
              <a:rPr lang="fr-FR" dirty="0" smtClean="0"/>
              <a:t> </a:t>
            </a:r>
            <a:r>
              <a:rPr lang="fr-FR" dirty="0" err="1" smtClean="0"/>
              <a:t>sansMS</a:t>
            </a:r>
            <a:r>
              <a:rPr lang="fr-FR" dirty="0" smtClean="0"/>
              <a:t>, </a:t>
            </a:r>
            <a:r>
              <a:rPr lang="fr-FR" dirty="0" err="1" smtClean="0"/>
              <a:t>Tahoma</a:t>
            </a:r>
            <a:r>
              <a:rPr lang="fr-FR" dirty="0" smtClean="0"/>
              <a:t>, </a:t>
            </a:r>
            <a:r>
              <a:rPr lang="fr-FR" dirty="0" err="1" smtClean="0"/>
              <a:t>Verdana</a:t>
            </a:r>
            <a:r>
              <a:rPr lang="fr-FR" dirty="0" smtClean="0"/>
              <a:t>,</a:t>
            </a:r>
          </a:p>
          <a:p>
            <a:r>
              <a:rPr lang="fr-FR" dirty="0" smtClean="0"/>
              <a:t>                 Calibri, Lucida par exemple) ;</a:t>
            </a:r>
          </a:p>
          <a:p>
            <a:r>
              <a:rPr lang="fr-FR" dirty="0" smtClean="0"/>
              <a:t>•	recommander la taille 14, 16, 18 pour une police classique, 12 pour une police adaptée ;</a:t>
            </a:r>
          </a:p>
          <a:p>
            <a:r>
              <a:rPr lang="fr-FR" dirty="0" smtClean="0"/>
              <a:t>•	éviter les textes soulignés et en italique ;</a:t>
            </a:r>
          </a:p>
          <a:p>
            <a:r>
              <a:rPr lang="fr-FR" dirty="0" smtClean="0"/>
              <a:t>•	augmenter les espaces entre les mots, les lignes (1.5 pt), les paragraphes ;</a:t>
            </a:r>
          </a:p>
          <a:p>
            <a:r>
              <a:rPr lang="fr-FR" dirty="0" smtClean="0"/>
              <a:t>•	ne pas utiliser l'orientation en mode paysage ;</a:t>
            </a:r>
          </a:p>
          <a:p>
            <a:r>
              <a:rPr lang="fr-FR" dirty="0" smtClean="0"/>
              <a:t>•	penser à </a:t>
            </a:r>
            <a:r>
              <a:rPr lang="fr-FR" b="1" dirty="0" smtClean="0"/>
              <a:t>l’uniformisation de l’emplacement des informations </a:t>
            </a:r>
            <a:r>
              <a:rPr lang="fr-FR" dirty="0" smtClean="0"/>
              <a:t>(date, titre, texte, consignes,…).</a:t>
            </a:r>
          </a:p>
        </p:txBody>
      </p:sp>
    </p:spTree>
    <p:extLst>
      <p:ext uri="{BB962C8B-B14F-4D97-AF65-F5344CB8AC3E}">
        <p14:creationId xmlns:p14="http://schemas.microsoft.com/office/powerpoint/2010/main" val="1848795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5946" y="214184"/>
            <a:ext cx="115988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proposant l'utilisation d'outils adaptés</a:t>
            </a:r>
          </a:p>
          <a:p>
            <a:r>
              <a:rPr lang="fr-FR" dirty="0" smtClean="0"/>
              <a:t>•	utiliser un </a:t>
            </a:r>
            <a:r>
              <a:rPr lang="fr-FR" b="1" dirty="0" smtClean="0"/>
              <a:t>ordinateur</a:t>
            </a:r>
            <a:r>
              <a:rPr lang="fr-FR" dirty="0" smtClean="0"/>
              <a:t> pour le traitement de texte ;</a:t>
            </a:r>
          </a:p>
          <a:p>
            <a:r>
              <a:rPr lang="fr-FR" dirty="0" smtClean="0"/>
              <a:t>•	utiliser la </a:t>
            </a:r>
            <a:r>
              <a:rPr lang="fr-FR" b="1" dirty="0" smtClean="0"/>
              <a:t>synthèse vocale </a:t>
            </a:r>
            <a:r>
              <a:rPr lang="fr-FR" dirty="0" smtClean="0"/>
              <a:t>d’un ordinateur pour oraliser un texte ou des consignes ;</a:t>
            </a:r>
          </a:p>
          <a:p>
            <a:r>
              <a:rPr lang="fr-FR" dirty="0" smtClean="0"/>
              <a:t>•	privilégier l’utilisation d’outils adaptés pour la géométrie ;</a:t>
            </a:r>
          </a:p>
          <a:p>
            <a:r>
              <a:rPr lang="fr-FR" dirty="0" smtClean="0"/>
              <a:t>•	privilégier l’utilisation d’outils adaptés pour la mesure.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2031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CBA28DC-44E6-4655-871C-B913526BEDB1}"/>
              </a:ext>
            </a:extLst>
          </p:cNvPr>
          <p:cNvSpPr txBox="1">
            <a:spLocks/>
          </p:cNvSpPr>
          <p:nvPr/>
        </p:nvSpPr>
        <p:spPr>
          <a:xfrm>
            <a:off x="457200" y="14813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Pour faciliter la lecture …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18DA411E-F5B6-4B0B-9079-94942E0D7B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26" t="16401" r="39763" b="8001"/>
          <a:stretch/>
        </p:blipFill>
        <p:spPr>
          <a:xfrm>
            <a:off x="4608591" y="1306619"/>
            <a:ext cx="4392488" cy="504668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6353E581-A5EB-41A1-8FD1-99D22B80BA4A}"/>
              </a:ext>
            </a:extLst>
          </p:cNvPr>
          <p:cNvSpPr txBox="1"/>
          <p:nvPr/>
        </p:nvSpPr>
        <p:spPr>
          <a:xfrm>
            <a:off x="179512" y="1353824"/>
            <a:ext cx="6902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Indiquer les lettres muettes</a:t>
            </a:r>
          </a:p>
          <a:p>
            <a:endParaRPr lang="fr-FR" sz="16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F943C6F-2C93-4298-BC8F-AF12980702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91" r="73225" b="87841"/>
          <a:stretch/>
        </p:blipFill>
        <p:spPr>
          <a:xfrm>
            <a:off x="107503" y="2255631"/>
            <a:ext cx="4392489" cy="356998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xmlns="" id="{C6614857-7235-491A-924E-4F812463DE82}"/>
              </a:ext>
            </a:extLst>
          </p:cNvPr>
          <p:cNvSpPr/>
          <p:nvPr/>
        </p:nvSpPr>
        <p:spPr>
          <a:xfrm>
            <a:off x="3131840" y="2255631"/>
            <a:ext cx="360040" cy="453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7" name="Espace réservé du pied de page 12">
            <a:extLst>
              <a:ext uri="{FF2B5EF4-FFF2-40B4-BE49-F238E27FC236}">
                <a16:creationId xmlns:a16="http://schemas.microsoft.com/office/drawing/2014/main" xmlns="" id="{111D097D-9455-4641-8D19-406BD3BC0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47228"/>
            <a:ext cx="2895600" cy="1742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87114" y="6547228"/>
            <a:ext cx="1606378" cy="17424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67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16" y="323261"/>
            <a:ext cx="9159814" cy="644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97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1849" y="271849"/>
            <a:ext cx="1168125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srgbClr val="FF0000"/>
                </a:solidFill>
              </a:rPr>
              <a:t>Compenser les difficultés d'écriture et de copie en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travaillant sur la conception</a:t>
            </a:r>
          </a:p>
          <a:p>
            <a:r>
              <a:rPr lang="fr-FR" dirty="0" smtClean="0"/>
              <a:t>•	réduire la quantité de production écrite par rapport à un exercice classique (</a:t>
            </a:r>
            <a:r>
              <a:rPr lang="fr-FR" b="1" dirty="0" smtClean="0"/>
              <a:t>QCM, texte lacunaire, relier les bonnes réponses aux questions, …) ;</a:t>
            </a:r>
          </a:p>
          <a:p>
            <a:r>
              <a:rPr lang="fr-FR" dirty="0" smtClean="0"/>
              <a:t>•	prévoir du </a:t>
            </a:r>
            <a:r>
              <a:rPr lang="fr-FR" b="1" dirty="0" smtClean="0"/>
              <a:t>temps supplémentaire </a:t>
            </a:r>
            <a:r>
              <a:rPr lang="fr-FR" dirty="0" smtClean="0"/>
              <a:t>(au reste de la classe) pour que l’élève puisse rédiger son exercice ;</a:t>
            </a:r>
          </a:p>
          <a:p>
            <a:r>
              <a:rPr lang="fr-FR" dirty="0" smtClean="0"/>
              <a:t>•	prévoir une </a:t>
            </a:r>
            <a:r>
              <a:rPr lang="fr-FR" b="1" dirty="0" smtClean="0"/>
              <a:t>alternative à l’écrit </a:t>
            </a:r>
            <a:r>
              <a:rPr lang="fr-FR" dirty="0" smtClean="0"/>
              <a:t>comme un traitement de texte, un enregistrement, l’aide d’une personne tiers.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travaillant sur la présentation</a:t>
            </a:r>
          </a:p>
          <a:p>
            <a:r>
              <a:rPr lang="fr-FR" dirty="0" smtClean="0"/>
              <a:t>•	si un texte est à recopier, fournir une </a:t>
            </a:r>
            <a:r>
              <a:rPr lang="fr-FR" b="1" dirty="0" smtClean="0"/>
              <a:t>version adaptée pour les </a:t>
            </a:r>
            <a:r>
              <a:rPr lang="fr-FR" b="1" dirty="0" err="1" smtClean="0"/>
              <a:t>Dys</a:t>
            </a:r>
            <a:r>
              <a:rPr lang="fr-FR" b="1" dirty="0" smtClean="0"/>
              <a:t> </a:t>
            </a:r>
            <a:r>
              <a:rPr lang="fr-FR" dirty="0" smtClean="0"/>
              <a:t>(police adaptée, sans souligné ou italique, caractères et interlignes plus gros, …) ;</a:t>
            </a:r>
          </a:p>
          <a:p>
            <a:r>
              <a:rPr lang="fr-FR" dirty="0" smtClean="0"/>
              <a:t>•	si un texte est à recopier, </a:t>
            </a:r>
            <a:r>
              <a:rPr lang="fr-FR" b="1" dirty="0" smtClean="0"/>
              <a:t>le fractionner </a:t>
            </a:r>
            <a:r>
              <a:rPr lang="fr-FR" dirty="0" smtClean="0"/>
              <a:t>pour simplifier la vision d’ensemble ; proposer</a:t>
            </a:r>
            <a:r>
              <a:rPr lang="fr-FR" dirty="0" smtClean="0"/>
              <a:t> le texte de façon libre et aéré en accentuant </a:t>
            </a:r>
            <a:r>
              <a:rPr lang="fr-FR" b="1" dirty="0" smtClean="0"/>
              <a:t>les repères visuels</a:t>
            </a:r>
            <a:r>
              <a:rPr lang="fr-FR" dirty="0" smtClean="0"/>
              <a:t>.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travaillant sur le déroulement (de l'exercice)</a:t>
            </a:r>
          </a:p>
          <a:p>
            <a:r>
              <a:rPr lang="fr-FR" dirty="0" smtClean="0"/>
              <a:t>•	si l’élève est en situation d’écriture ou de copiage, </a:t>
            </a:r>
            <a:r>
              <a:rPr lang="fr-FR" b="1" dirty="0" smtClean="0"/>
              <a:t>ne pas le solliciter pour d’autres tâches </a:t>
            </a:r>
            <a:r>
              <a:rPr lang="fr-FR" dirty="0" smtClean="0"/>
              <a:t>;</a:t>
            </a:r>
          </a:p>
          <a:p>
            <a:r>
              <a:rPr lang="fr-FR" dirty="0" smtClean="0"/>
              <a:t>•	</a:t>
            </a:r>
            <a:r>
              <a:rPr lang="fr-FR" b="1" dirty="0" smtClean="0"/>
              <a:t>éviter les consignes doubles</a:t>
            </a:r>
            <a:r>
              <a:rPr lang="fr-FR" dirty="0" smtClean="0"/>
              <a:t> pour ne pas que l’élève se retrouve en situation de double tâche.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travaillant sur la correction</a:t>
            </a:r>
          </a:p>
          <a:p>
            <a:r>
              <a:rPr lang="fr-FR" dirty="0" smtClean="0"/>
              <a:t>•	proposer un </a:t>
            </a:r>
            <a:r>
              <a:rPr lang="fr-FR" b="1" dirty="0" smtClean="0"/>
              <a:t>guide visuel de relecture </a:t>
            </a:r>
            <a:r>
              <a:rPr lang="fr-FR" dirty="0" smtClean="0"/>
              <a:t>ou le </a:t>
            </a:r>
            <a:r>
              <a:rPr lang="fr-FR" b="1" dirty="0" smtClean="0"/>
              <a:t>résultat attendu </a:t>
            </a:r>
            <a:r>
              <a:rPr lang="fr-FR" dirty="0" smtClean="0"/>
              <a:t>à l’élève pour l’aider.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travaillant sur l'évaluation</a:t>
            </a:r>
          </a:p>
          <a:p>
            <a:r>
              <a:rPr lang="fr-FR" dirty="0" smtClean="0"/>
              <a:t>•	si l’exercice présente plusieurs difficultés, en </a:t>
            </a:r>
            <a:r>
              <a:rPr lang="fr-FR" b="1" dirty="0" smtClean="0"/>
              <a:t>évaluer seulement une ou deux </a:t>
            </a:r>
            <a:r>
              <a:rPr lang="fr-FR" dirty="0" smtClean="0"/>
              <a:t>;</a:t>
            </a:r>
          </a:p>
          <a:p>
            <a:r>
              <a:rPr lang="fr-FR" dirty="0" smtClean="0"/>
              <a:t>•	ne pas pénaliser l’orthographe ou l’écriture mais préférer </a:t>
            </a:r>
            <a:r>
              <a:rPr lang="fr-FR" b="1" dirty="0" smtClean="0"/>
              <a:t>une évaluation du fond</a:t>
            </a:r>
            <a:r>
              <a:rPr lang="fr-FR" dirty="0" smtClean="0"/>
              <a:t>.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166613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4757" y="156519"/>
            <a:ext cx="1181305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>
                <a:solidFill>
                  <a:srgbClr val="FF0000"/>
                </a:solidFill>
              </a:rPr>
              <a:t>Compenser les difficultés de lecture en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travaillant sur la conception</a:t>
            </a:r>
          </a:p>
          <a:p>
            <a:r>
              <a:rPr lang="fr-FR" dirty="0" smtClean="0"/>
              <a:t>•	donner </a:t>
            </a:r>
            <a:r>
              <a:rPr lang="fr-FR" b="1" dirty="0" smtClean="0"/>
              <a:t>un texte à lire court </a:t>
            </a:r>
            <a:r>
              <a:rPr lang="fr-FR" dirty="0" smtClean="0"/>
              <a:t>;</a:t>
            </a:r>
          </a:p>
          <a:p>
            <a:r>
              <a:rPr lang="fr-FR" dirty="0" smtClean="0"/>
              <a:t>•	proposer des </a:t>
            </a:r>
            <a:r>
              <a:rPr lang="fr-FR" b="1" dirty="0" smtClean="0"/>
              <a:t>consignes courtes et énoncées une par une </a:t>
            </a:r>
            <a:r>
              <a:rPr lang="fr-FR" dirty="0" smtClean="0"/>
              <a:t>;</a:t>
            </a:r>
          </a:p>
          <a:p>
            <a:r>
              <a:rPr lang="fr-FR" dirty="0" smtClean="0"/>
              <a:t>•	séparer visuellement le texte des consignes ;</a:t>
            </a:r>
          </a:p>
          <a:p>
            <a:r>
              <a:rPr lang="fr-FR" dirty="0" smtClean="0"/>
              <a:t>•	</a:t>
            </a:r>
            <a:r>
              <a:rPr lang="fr-FR" b="1" dirty="0" smtClean="0"/>
              <a:t>identifier les phonèmes complexes </a:t>
            </a:r>
            <a:r>
              <a:rPr lang="fr-FR" dirty="0" smtClean="0"/>
              <a:t>(trois/</a:t>
            </a:r>
            <a:r>
              <a:rPr lang="fr-FR" dirty="0" err="1" smtClean="0"/>
              <a:t>toirs</a:t>
            </a:r>
            <a:r>
              <a:rPr lang="fr-FR" dirty="0" smtClean="0"/>
              <a:t>, table/</a:t>
            </a:r>
            <a:r>
              <a:rPr lang="fr-FR" dirty="0" err="1" smtClean="0"/>
              <a:t>tabe</a:t>
            </a:r>
            <a:r>
              <a:rPr lang="fr-FR" dirty="0" smtClean="0"/>
              <a:t>, parler/</a:t>
            </a:r>
            <a:r>
              <a:rPr lang="fr-FR" dirty="0" err="1" smtClean="0"/>
              <a:t>praler</a:t>
            </a:r>
            <a:r>
              <a:rPr lang="fr-FR" dirty="0" smtClean="0"/>
              <a:t>, …).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travaillant sur la présentation</a:t>
            </a:r>
          </a:p>
          <a:p>
            <a:r>
              <a:rPr lang="fr-FR" dirty="0" smtClean="0"/>
              <a:t>•	</a:t>
            </a:r>
            <a:r>
              <a:rPr lang="fr-FR" b="1" dirty="0" smtClean="0"/>
              <a:t>repérer visuellement le texte </a:t>
            </a:r>
            <a:r>
              <a:rPr lang="fr-FR" dirty="0" smtClean="0"/>
              <a:t>en l’encadrant par exemple ;</a:t>
            </a:r>
          </a:p>
          <a:p>
            <a:r>
              <a:rPr lang="fr-FR" dirty="0" smtClean="0"/>
              <a:t>•	permettre de suivre et repérer les lignes en utilisant la </a:t>
            </a:r>
            <a:r>
              <a:rPr lang="fr-FR" b="1" dirty="0" smtClean="0"/>
              <a:t>coloration du texte </a:t>
            </a:r>
            <a:r>
              <a:rPr lang="fr-FR" dirty="0" smtClean="0"/>
              <a:t>(plutôt que la numérotation) ;</a:t>
            </a:r>
          </a:p>
          <a:p>
            <a:r>
              <a:rPr lang="fr-FR" dirty="0" smtClean="0"/>
              <a:t>•	mettre en évidence les mots nouveaux, mots problématiques et mots-clés.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proposant de l'aide</a:t>
            </a:r>
          </a:p>
          <a:p>
            <a:r>
              <a:rPr lang="fr-FR" dirty="0" smtClean="0"/>
              <a:t>•	vérifier la compréhension (du texte et des consignes) par la </a:t>
            </a:r>
            <a:r>
              <a:rPr lang="fr-FR" b="1" dirty="0" smtClean="0"/>
              <a:t>reformulation </a:t>
            </a:r>
            <a:r>
              <a:rPr lang="fr-FR" dirty="0" smtClean="0"/>
              <a:t>;</a:t>
            </a:r>
          </a:p>
          <a:p>
            <a:r>
              <a:rPr lang="fr-FR" dirty="0" smtClean="0"/>
              <a:t>•	proposer une </a:t>
            </a:r>
            <a:r>
              <a:rPr lang="fr-FR" b="1" dirty="0" smtClean="0"/>
              <a:t>alternative orale </a:t>
            </a:r>
            <a:r>
              <a:rPr lang="fr-FR" dirty="0" smtClean="0"/>
              <a:t>(par l’enseignant, un adulte accompagnant, un autre élève ou une synthèse vocale) pour la lecture du texte, les consignes et les énoncés ;</a:t>
            </a:r>
          </a:p>
          <a:p>
            <a:r>
              <a:rPr lang="fr-FR" dirty="0" smtClean="0"/>
              <a:t>•	</a:t>
            </a:r>
            <a:r>
              <a:rPr lang="fr-FR" b="1" dirty="0" smtClean="0"/>
              <a:t>identifier les lettres posant des problèmes de discrimination visuelle </a:t>
            </a:r>
            <a:r>
              <a:rPr lang="fr-FR" dirty="0" smtClean="0"/>
              <a:t>(p/q, b/d, m/n, …) ou de </a:t>
            </a:r>
            <a:r>
              <a:rPr lang="fr-FR" b="1" dirty="0" smtClean="0"/>
              <a:t>discrimination</a:t>
            </a:r>
            <a:r>
              <a:rPr lang="fr-FR" dirty="0" smtClean="0"/>
              <a:t> </a:t>
            </a:r>
            <a:r>
              <a:rPr lang="fr-FR" b="1" dirty="0" smtClean="0"/>
              <a:t>auditive</a:t>
            </a:r>
            <a:r>
              <a:rPr lang="fr-FR" dirty="0" smtClean="0"/>
              <a:t> (s/</a:t>
            </a:r>
            <a:r>
              <a:rPr lang="fr-FR" dirty="0" err="1" smtClean="0"/>
              <a:t>ch</a:t>
            </a:r>
            <a:r>
              <a:rPr lang="fr-FR" dirty="0" smtClean="0"/>
              <a:t>, b/m, t/d, …) ;</a:t>
            </a:r>
          </a:p>
          <a:p>
            <a:r>
              <a:rPr lang="fr-FR" dirty="0" smtClean="0"/>
              <a:t>•	</a:t>
            </a:r>
            <a:r>
              <a:rPr lang="fr-FR" b="1" dirty="0" smtClean="0"/>
              <a:t>illustrer les consignes </a:t>
            </a:r>
            <a:r>
              <a:rPr lang="fr-FR" dirty="0" smtClean="0"/>
              <a:t>par un ou des exemples, ou des pictogrammes.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9599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457200" y="148130"/>
            <a:ext cx="10639168" cy="6979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Des </a:t>
            </a:r>
            <a:r>
              <a:rPr lang="en-US" dirty="0" err="1" smtClean="0"/>
              <a:t>logiciels</a:t>
            </a:r>
            <a:r>
              <a:rPr lang="en-US" dirty="0" smtClean="0"/>
              <a:t> pour </a:t>
            </a:r>
            <a:r>
              <a:rPr lang="en-US" dirty="0" err="1" smtClean="0"/>
              <a:t>aller</a:t>
            </a:r>
            <a:r>
              <a:rPr lang="en-US" dirty="0" smtClean="0"/>
              <a:t> plus loin …</a:t>
            </a:r>
            <a:endParaRPr lang="en-US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4A857A69-515F-4328-9874-79554F6F6112}"/>
              </a:ext>
            </a:extLst>
          </p:cNvPr>
          <p:cNvSpPr txBox="1"/>
          <p:nvPr/>
        </p:nvSpPr>
        <p:spPr>
          <a:xfrm>
            <a:off x="6981567" y="773832"/>
            <a:ext cx="8229600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hlinkClick r:id="rId2"/>
              </a:rPr>
              <a:t>https://www.cartablefantastique.fr/installation/</a:t>
            </a:r>
            <a:endParaRPr lang="fr-FR" dirty="0"/>
          </a:p>
          <a:p>
            <a:pPr>
              <a:lnSpc>
                <a:spcPct val="150000"/>
              </a:lnSpc>
            </a:pPr>
            <a:endParaRPr lang="fr-FR" dirty="0"/>
          </a:p>
          <a:p>
            <a:pPr>
              <a:lnSpc>
                <a:spcPct val="150000"/>
              </a:lnSpc>
            </a:pPr>
            <a:endParaRPr lang="fr-FR" dirty="0"/>
          </a:p>
          <a:p>
            <a:pPr>
              <a:lnSpc>
                <a:spcPct val="150000"/>
              </a:lnSpc>
            </a:pP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7F4ACE12-A9E9-4038-B787-A4FCB66192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400" t="8435" r="36613" b="78000"/>
          <a:stretch/>
        </p:blipFill>
        <p:spPr>
          <a:xfrm>
            <a:off x="563269" y="846110"/>
            <a:ext cx="2376264" cy="69771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5A0DFE59-B9BE-4F6F-B321-89393210FC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201" b="79400"/>
          <a:stretch/>
        </p:blipFill>
        <p:spPr>
          <a:xfrm>
            <a:off x="563269" y="1732716"/>
            <a:ext cx="7714595" cy="1018168"/>
          </a:xfrm>
          <a:prstGeom prst="rect">
            <a:avLst/>
          </a:prstGeom>
        </p:spPr>
      </p:pic>
      <p:sp>
        <p:nvSpPr>
          <p:cNvPr id="12" name="Espace réservé du pied de page 2">
            <a:extLst>
              <a:ext uri="{FF2B5EF4-FFF2-40B4-BE49-F238E27FC236}">
                <a16:creationId xmlns:a16="http://schemas.microsoft.com/office/drawing/2014/main" xmlns="" id="{AFEF0EB1-5836-4951-8B06-68A16FEDE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2939533" y="915312"/>
            <a:ext cx="4415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Ruban Word </a:t>
            </a:r>
            <a:r>
              <a:rPr lang="fr-FR" dirty="0" smtClean="0"/>
              <a:t>à télécharger gratuitement</a:t>
            </a:r>
            <a:endParaRPr lang="fr-FR" dirty="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A673302D-0ECF-4DFE-AD55-A9F8FD667B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5825" b="79400"/>
          <a:stretch/>
        </p:blipFill>
        <p:spPr>
          <a:xfrm>
            <a:off x="563269" y="2956452"/>
            <a:ext cx="7543402" cy="136207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3BDA59BC-07D6-438B-90FA-AF55ABC6698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926" t="30400" r="65750" b="43000"/>
          <a:stretch/>
        </p:blipFill>
        <p:spPr>
          <a:xfrm>
            <a:off x="8383730" y="1720799"/>
            <a:ext cx="1618816" cy="1398069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xmlns="" id="{77BB8B95-5A36-4FE9-B1AF-D525EF61DD6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7400" t="26200" r="37401" b="13857"/>
          <a:stretch/>
        </p:blipFill>
        <p:spPr>
          <a:xfrm>
            <a:off x="10265136" y="1680775"/>
            <a:ext cx="1662463" cy="2224427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2843868" y="4622334"/>
            <a:ext cx="918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Dys</a:t>
            </a:r>
            <a:r>
              <a:rPr lang="fr-FR" b="1" dirty="0" smtClean="0"/>
              <a:t> Vocal </a:t>
            </a:r>
            <a:r>
              <a:rPr lang="fr-FR" dirty="0" smtClean="0"/>
              <a:t>propose le même type d’adaptation de texte. </a:t>
            </a:r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38" y="4207428"/>
            <a:ext cx="1308390" cy="107288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3" name="ZoneTexte 22"/>
          <p:cNvSpPr txBox="1"/>
          <p:nvPr/>
        </p:nvSpPr>
        <p:spPr>
          <a:xfrm>
            <a:off x="600512" y="5324721"/>
            <a:ext cx="10838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site </a:t>
            </a:r>
            <a:r>
              <a:rPr lang="fr-FR" dirty="0">
                <a:cs typeface="Arial" panose="020B0604020202020204" pitchFamily="34" charset="0"/>
                <a:hlinkClick r:id="rId9"/>
              </a:rPr>
              <a:t>http://</a:t>
            </a:r>
            <a:r>
              <a:rPr lang="fr-FR" dirty="0" smtClean="0">
                <a:cs typeface="Arial" panose="020B0604020202020204" pitchFamily="34" charset="0"/>
                <a:hlinkClick r:id="rId9"/>
              </a:rPr>
              <a:t>www.desmoulins.fr/index.php?pg=scripts!online!feuilles</a:t>
            </a:r>
            <a:r>
              <a:rPr lang="fr-FR" dirty="0" smtClean="0"/>
              <a:t> propose de télécharger des lignes en couleur pour </a:t>
            </a:r>
            <a:r>
              <a:rPr lang="fr-FR" dirty="0" err="1" smtClean="0"/>
              <a:t>dys</a:t>
            </a:r>
            <a:r>
              <a:rPr lang="fr-FR" dirty="0" smtClean="0"/>
              <a:t> , et de générer des feuilles adaptées.</a:t>
            </a:r>
            <a:endParaRPr lang="fr-FR" dirty="0">
              <a:cs typeface="Arial" panose="020B0604020202020204" pitchFamily="34" charset="0"/>
            </a:endParaRP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CD7BA659-61B3-4997-93EC-D488C7AF0D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1996" y="5775071"/>
            <a:ext cx="5642284" cy="10608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09270" y="6356350"/>
            <a:ext cx="1518407" cy="3651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463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2422" y="313038"/>
            <a:ext cx="1165654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>
                <a:solidFill>
                  <a:srgbClr val="FF0000"/>
                </a:solidFill>
              </a:rPr>
              <a:t>Compenser les difficultés de mémorisation en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travaillant sur la conception</a:t>
            </a:r>
          </a:p>
          <a:p>
            <a:r>
              <a:rPr lang="fr-FR" dirty="0" smtClean="0"/>
              <a:t>•	privilégier l’analogie et la ré-évocation : expliciter le </a:t>
            </a:r>
            <a:r>
              <a:rPr lang="fr-FR" b="1" dirty="0" smtClean="0"/>
              <a:t>lien avec les situations vécues en classe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travaillant sur la présentation</a:t>
            </a:r>
          </a:p>
          <a:p>
            <a:r>
              <a:rPr lang="fr-FR" dirty="0" smtClean="0"/>
              <a:t>•	</a:t>
            </a:r>
            <a:r>
              <a:rPr lang="fr-FR" b="1" dirty="0" smtClean="0"/>
              <a:t>fractionner</a:t>
            </a:r>
            <a:r>
              <a:rPr lang="fr-FR" dirty="0" smtClean="0"/>
              <a:t> et </a:t>
            </a:r>
            <a:r>
              <a:rPr lang="fr-FR" b="1" dirty="0" smtClean="0"/>
              <a:t>repérer chaque apprentissage dans un délai suffisant </a:t>
            </a:r>
            <a:r>
              <a:rPr lang="fr-FR" dirty="0" smtClean="0"/>
              <a:t>;</a:t>
            </a:r>
          </a:p>
          <a:p>
            <a:r>
              <a:rPr lang="fr-FR" dirty="0" smtClean="0"/>
              <a:t>•	varier les </a:t>
            </a:r>
            <a:r>
              <a:rPr lang="fr-FR" b="1" dirty="0" smtClean="0"/>
              <a:t>modes de présentation </a:t>
            </a:r>
            <a:r>
              <a:rPr lang="fr-FR" dirty="0" smtClean="0"/>
              <a:t>(visuel, auditif, kinesthésique).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proposant de l'aide</a:t>
            </a:r>
          </a:p>
          <a:p>
            <a:r>
              <a:rPr lang="fr-FR" dirty="0" smtClean="0"/>
              <a:t>•	dégager l’essentiel grâce à des mots-clés, des résumés, … ;</a:t>
            </a:r>
          </a:p>
          <a:p>
            <a:r>
              <a:rPr lang="fr-FR" dirty="0" smtClean="0"/>
              <a:t>•	proposer des outils « aide mémoires » ,fiches, cartes mentales, etc.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188" y="2228922"/>
            <a:ext cx="3118466" cy="434459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3797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1232" y="218300"/>
            <a:ext cx="11887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>
                <a:solidFill>
                  <a:srgbClr val="FF0000"/>
                </a:solidFill>
              </a:rPr>
              <a:t>Compenser les difficultés liées aux dysphasies en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travaillant sur la conception</a:t>
            </a:r>
          </a:p>
          <a:p>
            <a:r>
              <a:rPr lang="fr-FR" dirty="0" smtClean="0"/>
              <a:t>•	améliorer les cours avec des </a:t>
            </a:r>
            <a:r>
              <a:rPr lang="fr-FR" b="1" dirty="0" smtClean="0"/>
              <a:t>illustrations</a:t>
            </a:r>
            <a:r>
              <a:rPr lang="fr-FR" dirty="0" smtClean="0"/>
              <a:t>;</a:t>
            </a:r>
          </a:p>
          <a:p>
            <a:r>
              <a:rPr lang="fr-FR" dirty="0" smtClean="0"/>
              <a:t>•	 proposer systématiquement des </a:t>
            </a:r>
            <a:r>
              <a:rPr lang="fr-FR" b="1" dirty="0" smtClean="0"/>
              <a:t>exemples</a:t>
            </a:r>
            <a:r>
              <a:rPr lang="fr-FR" dirty="0" smtClean="0"/>
              <a:t>.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travaillant sur la communication (orale)</a:t>
            </a:r>
          </a:p>
          <a:p>
            <a:r>
              <a:rPr lang="fr-FR" dirty="0" smtClean="0"/>
              <a:t>•	utiliser un débit de parole </a:t>
            </a:r>
            <a:r>
              <a:rPr lang="fr-FR" b="1" dirty="0" smtClean="0"/>
              <a:t>plutôt lent </a:t>
            </a:r>
            <a:r>
              <a:rPr lang="fr-FR" dirty="0" smtClean="0"/>
              <a:t>;</a:t>
            </a:r>
          </a:p>
          <a:p>
            <a:r>
              <a:rPr lang="fr-FR" dirty="0" smtClean="0"/>
              <a:t>•	accentuer l’</a:t>
            </a:r>
            <a:r>
              <a:rPr lang="fr-FR" b="1" dirty="0" smtClean="0"/>
              <a:t>articulation</a:t>
            </a:r>
            <a:r>
              <a:rPr lang="fr-FR" dirty="0" smtClean="0"/>
              <a:t> ;</a:t>
            </a:r>
          </a:p>
          <a:p>
            <a:r>
              <a:rPr lang="fr-FR" dirty="0" smtClean="0"/>
              <a:t>•	éviter les phrases et les mots complexes ;</a:t>
            </a:r>
          </a:p>
          <a:p>
            <a:r>
              <a:rPr lang="fr-FR" dirty="0" smtClean="0"/>
              <a:t>•	 ne pas hésiter à faire des mimes, des gestes, des dessins, … (pour faciliter la compréhension).</a:t>
            </a:r>
            <a:endParaRPr lang="fr-FR" dirty="0"/>
          </a:p>
        </p:txBody>
      </p:sp>
      <p:sp>
        <p:nvSpPr>
          <p:cNvPr id="4" name="Accolade fermante 3"/>
          <p:cNvSpPr/>
          <p:nvPr/>
        </p:nvSpPr>
        <p:spPr>
          <a:xfrm>
            <a:off x="4819134" y="1828801"/>
            <a:ext cx="296563" cy="420130"/>
          </a:xfrm>
          <a:prstGeom prst="rightBrace">
            <a:avLst>
              <a:gd name="adj1" fmla="val 41667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5280454" y="1898820"/>
            <a:ext cx="1985319" cy="2388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prosodie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81232" y="2949146"/>
            <a:ext cx="1180482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solidFill>
                  <a:srgbClr val="FF0000"/>
                </a:solidFill>
              </a:rPr>
              <a:t>Compenser les difficultés liées aux dyscalculies en</a:t>
            </a:r>
          </a:p>
          <a:p>
            <a:r>
              <a:rPr lang="fr-FR" dirty="0">
                <a:solidFill>
                  <a:srgbClr val="0070C0"/>
                </a:solidFill>
              </a:rPr>
              <a:t>travaillant sur la conception</a:t>
            </a:r>
          </a:p>
          <a:p>
            <a:pPr lvl="0"/>
            <a:r>
              <a:rPr lang="fr-FR" dirty="0" smtClean="0"/>
              <a:t>* penser </a:t>
            </a:r>
            <a:r>
              <a:rPr lang="fr-FR" dirty="0"/>
              <a:t>à donner deux versions écrites des nombres : </a:t>
            </a:r>
            <a:r>
              <a:rPr lang="fr-FR" dirty="0" smtClean="0"/>
              <a:t>chiffres - lettres</a:t>
            </a:r>
            <a:r>
              <a:rPr lang="fr-FR" dirty="0"/>
              <a:t> ;</a:t>
            </a:r>
          </a:p>
          <a:p>
            <a:pPr lvl="0"/>
            <a:r>
              <a:rPr lang="fr-FR" dirty="0"/>
              <a:t> </a:t>
            </a:r>
            <a:r>
              <a:rPr lang="fr-FR" dirty="0" smtClean="0"/>
              <a:t>* mettre </a:t>
            </a:r>
            <a:r>
              <a:rPr lang="fr-FR" dirty="0"/>
              <a:t>en place un </a:t>
            </a:r>
            <a:r>
              <a:rPr lang="fr-FR" b="1" dirty="0"/>
              <a:t>code couleur </a:t>
            </a:r>
            <a:r>
              <a:rPr lang="fr-FR" dirty="0"/>
              <a:t>pour aider l’élève à repérer les centaines, les dizaines et les unités ;</a:t>
            </a:r>
          </a:p>
          <a:p>
            <a:pPr lvl="0"/>
            <a:r>
              <a:rPr lang="fr-FR" dirty="0" smtClean="0"/>
              <a:t>* mettre </a:t>
            </a:r>
            <a:r>
              <a:rPr lang="fr-FR" dirty="0"/>
              <a:t>en place une </a:t>
            </a:r>
            <a:r>
              <a:rPr lang="fr-FR" b="1" dirty="0"/>
              <a:t>méthode</a:t>
            </a:r>
            <a:r>
              <a:rPr lang="fr-FR" dirty="0"/>
              <a:t> (avec des couleurs) pour poser les opérations ou des algorithmes de calcul ;</a:t>
            </a:r>
          </a:p>
          <a:p>
            <a:pPr lvl="0"/>
            <a:r>
              <a:rPr lang="fr-FR" dirty="0" smtClean="0"/>
              <a:t>* penser </a:t>
            </a:r>
            <a:r>
              <a:rPr lang="fr-FR" dirty="0"/>
              <a:t>aux </a:t>
            </a:r>
            <a:r>
              <a:rPr lang="fr-FR" b="1" dirty="0"/>
              <a:t>objets concrets </a:t>
            </a:r>
            <a:r>
              <a:rPr lang="fr-FR" dirty="0"/>
              <a:t>qui permettraient de favoriser l’acquisition des concepts ;</a:t>
            </a:r>
          </a:p>
          <a:p>
            <a:pPr lvl="0"/>
            <a:r>
              <a:rPr lang="fr-FR" dirty="0" smtClean="0"/>
              <a:t>* réduire </a:t>
            </a:r>
            <a:r>
              <a:rPr lang="fr-FR" dirty="0"/>
              <a:t>la quantité d’exercices.</a:t>
            </a:r>
          </a:p>
          <a:p>
            <a:r>
              <a:rPr lang="fr-FR" dirty="0">
                <a:solidFill>
                  <a:srgbClr val="0070C0"/>
                </a:solidFill>
              </a:rPr>
              <a:t>travaillant sur le déroulement de l'activité</a:t>
            </a:r>
          </a:p>
          <a:p>
            <a:pPr lvl="0"/>
            <a:r>
              <a:rPr lang="fr-FR" dirty="0" smtClean="0"/>
              <a:t>* mettre </a:t>
            </a:r>
            <a:r>
              <a:rPr lang="fr-FR" dirty="0"/>
              <a:t>à disposition de l’élève des </a:t>
            </a:r>
            <a:r>
              <a:rPr lang="fr-FR" b="1" dirty="0"/>
              <a:t>objets concrets </a:t>
            </a:r>
            <a:r>
              <a:rPr lang="fr-FR" dirty="0"/>
              <a:t>(facilement manipulables) pour aider au dénombrement ;</a:t>
            </a:r>
          </a:p>
          <a:p>
            <a:pPr lvl="0"/>
            <a:r>
              <a:rPr lang="fr-FR" dirty="0" smtClean="0"/>
              <a:t>* aider </a:t>
            </a:r>
            <a:r>
              <a:rPr lang="fr-FR" dirty="0"/>
              <a:t>l’élève à gérer son temps </a:t>
            </a:r>
            <a:r>
              <a:rPr lang="fr-FR" dirty="0" smtClean="0"/>
              <a:t>(</a:t>
            </a:r>
            <a:r>
              <a:rPr lang="fr-FR" b="1" dirty="0" err="1" smtClean="0"/>
              <a:t>timer</a:t>
            </a:r>
            <a:r>
              <a:rPr lang="fr-FR" dirty="0" smtClean="0"/>
              <a:t>, etc….) et </a:t>
            </a:r>
            <a:r>
              <a:rPr lang="fr-FR" dirty="0"/>
              <a:t>lui proposer une méthode </a:t>
            </a:r>
            <a:r>
              <a:rPr lang="fr-FR" dirty="0" smtClean="0"/>
              <a:t>d’organisation: </a:t>
            </a:r>
            <a:r>
              <a:rPr lang="fr-FR" b="1" dirty="0" smtClean="0"/>
              <a:t>séquençage de la tâche </a:t>
            </a:r>
            <a:r>
              <a:rPr lang="fr-FR" dirty="0" smtClean="0"/>
              <a:t>et </a:t>
            </a:r>
            <a:r>
              <a:rPr lang="fr-FR" b="1" dirty="0" smtClean="0"/>
              <a:t>explicitation</a:t>
            </a:r>
            <a:endParaRPr lang="fr-FR" b="1" dirty="0"/>
          </a:p>
          <a:p>
            <a:pPr lvl="0"/>
            <a:r>
              <a:rPr lang="fr-FR" dirty="0" smtClean="0"/>
              <a:t>* ne </a:t>
            </a:r>
            <a:r>
              <a:rPr lang="fr-FR" dirty="0"/>
              <a:t>pas dicter des nombres si l’élève n’a pas </a:t>
            </a:r>
            <a:r>
              <a:rPr lang="fr-FR" b="1" dirty="0"/>
              <a:t>d’aide</a:t>
            </a:r>
            <a:r>
              <a:rPr lang="fr-FR" dirty="0"/>
              <a:t> ou de </a:t>
            </a:r>
            <a:r>
              <a:rPr lang="fr-FR" b="1" dirty="0"/>
              <a:t>support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5544" y="3848245"/>
            <a:ext cx="1621677" cy="140220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6396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2465" y="436605"/>
            <a:ext cx="115988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On regroupe sous </a:t>
            </a:r>
            <a:r>
              <a:rPr lang="fr-FR" b="1" dirty="0" smtClean="0"/>
              <a:t>“troubles </a:t>
            </a:r>
            <a:r>
              <a:rPr lang="fr-FR" b="1" dirty="0" err="1" smtClean="0"/>
              <a:t>Dys</a:t>
            </a:r>
            <a:r>
              <a:rPr lang="fr-FR" b="1" dirty="0" smtClean="0"/>
              <a:t>”</a:t>
            </a:r>
            <a:r>
              <a:rPr lang="fr-FR" dirty="0" smtClean="0"/>
              <a:t> les </a:t>
            </a:r>
            <a:r>
              <a:rPr lang="fr-FR" dirty="0" smtClean="0">
                <a:solidFill>
                  <a:srgbClr val="FF0000"/>
                </a:solidFill>
              </a:rPr>
              <a:t>troubles cognitifs spécifiques </a:t>
            </a:r>
            <a:r>
              <a:rPr lang="fr-FR" dirty="0" smtClean="0"/>
              <a:t>et les troubles des apprentissages qu’ils induisent.</a:t>
            </a:r>
          </a:p>
          <a:p>
            <a:endParaRPr lang="fr-FR" dirty="0"/>
          </a:p>
          <a:p>
            <a:r>
              <a:rPr lang="fr-FR" dirty="0" smtClean="0"/>
              <a:t>Les </a:t>
            </a:r>
            <a:r>
              <a:rPr lang="fr-FR" dirty="0" smtClean="0">
                <a:solidFill>
                  <a:srgbClr val="FF0000"/>
                </a:solidFill>
              </a:rPr>
              <a:t>troubles cognitifs spécifiques </a:t>
            </a:r>
            <a:r>
              <a:rPr lang="fr-FR" b="1" dirty="0" smtClean="0"/>
              <a:t>apparaissent 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/>
              <a:t>au cours du développement de l’enfant, avant ou lors des premiers apprentissages, et persistent à l’âge adulte</a:t>
            </a:r>
            <a:r>
              <a:rPr lang="fr-FR" dirty="0" smtClean="0"/>
              <a:t>. Ils ont des </a:t>
            </a:r>
            <a:r>
              <a:rPr lang="fr-FR" b="1" dirty="0" smtClean="0"/>
              <a:t>répercussions sur la vie scolaire, professionnelle et sociale,</a:t>
            </a:r>
            <a:r>
              <a:rPr lang="fr-FR" dirty="0" smtClean="0"/>
              <a:t> et peuvent provoquer un déséquilibre psycho-affectif. Leur repérage, leur dépistage et leur diagnostic sont déterminants.</a:t>
            </a:r>
          </a:p>
          <a:p>
            <a:endParaRPr lang="fr-FR" b="1" dirty="0" smtClean="0"/>
          </a:p>
          <a:p>
            <a:r>
              <a:rPr lang="fr-FR" b="1" dirty="0" smtClean="0"/>
              <a:t>On </a:t>
            </a:r>
            <a:r>
              <a:rPr lang="fr-FR" b="1" dirty="0"/>
              <a:t>regroupe ces troubles en 6 catégories</a:t>
            </a:r>
            <a:r>
              <a:rPr lang="fr-FR" dirty="0"/>
              <a:t> :</a:t>
            </a:r>
            <a:br>
              <a:rPr lang="fr-FR" dirty="0"/>
            </a:br>
            <a:r>
              <a:rPr lang="fr-FR" dirty="0"/>
              <a:t>• Les </a:t>
            </a:r>
            <a:r>
              <a:rPr lang="fr-FR" u="sng" dirty="0"/>
              <a:t>troubles spécifiques de l’acquisition du langage écrit</a:t>
            </a:r>
            <a:r>
              <a:rPr lang="fr-FR" dirty="0"/>
              <a:t>, communément appelés </a:t>
            </a:r>
            <a:r>
              <a:rPr lang="fr-FR" b="1" dirty="0">
                <a:solidFill>
                  <a:srgbClr val="FF0000"/>
                </a:solidFill>
              </a:rPr>
              <a:t>dyslexie et dysorthographie</a:t>
            </a:r>
            <a:r>
              <a:rPr lang="fr-FR" dirty="0"/>
              <a:t>.</a:t>
            </a:r>
            <a:br>
              <a:rPr lang="fr-FR" dirty="0"/>
            </a:br>
            <a:r>
              <a:rPr lang="fr-FR" dirty="0"/>
              <a:t>• Les </a:t>
            </a:r>
            <a:r>
              <a:rPr lang="fr-FR" u="sng" dirty="0"/>
              <a:t>troubles spécifiques du développement du langage oral</a:t>
            </a:r>
            <a:r>
              <a:rPr lang="fr-FR" dirty="0"/>
              <a:t>, communément appelés </a:t>
            </a:r>
            <a:r>
              <a:rPr lang="fr-FR" b="1" dirty="0">
                <a:solidFill>
                  <a:srgbClr val="FF0000"/>
                </a:solidFill>
              </a:rPr>
              <a:t>dysphasie</a:t>
            </a:r>
            <a:r>
              <a:rPr lang="fr-FR" dirty="0"/>
              <a:t>.</a:t>
            </a:r>
            <a:br>
              <a:rPr lang="fr-FR" dirty="0"/>
            </a:br>
            <a:r>
              <a:rPr lang="fr-FR" dirty="0"/>
              <a:t>• Les </a:t>
            </a:r>
            <a:r>
              <a:rPr lang="fr-FR" u="sng" dirty="0"/>
              <a:t>troubles spécifiques du développement moteur et/ou des fonctions </a:t>
            </a:r>
            <a:r>
              <a:rPr lang="fr-FR" u="sng" dirty="0" err="1"/>
              <a:t>visuo</a:t>
            </a:r>
            <a:r>
              <a:rPr lang="fr-FR" u="sng" dirty="0"/>
              <a:t>-spatiales</a:t>
            </a:r>
            <a:r>
              <a:rPr lang="fr-FR" dirty="0"/>
              <a:t>, communément appelé </a:t>
            </a:r>
            <a:r>
              <a:rPr lang="fr-FR" b="1" dirty="0">
                <a:solidFill>
                  <a:srgbClr val="FF0000"/>
                </a:solidFill>
              </a:rPr>
              <a:t>dyspraxie</a:t>
            </a:r>
            <a:r>
              <a:rPr lang="fr-FR" dirty="0"/>
              <a:t>.</a:t>
            </a:r>
            <a:br>
              <a:rPr lang="fr-FR" dirty="0"/>
            </a:br>
            <a:r>
              <a:rPr lang="fr-FR" dirty="0" smtClean="0"/>
              <a:t>• </a:t>
            </a:r>
            <a:r>
              <a:rPr lang="fr-FR" dirty="0"/>
              <a:t>Les</a:t>
            </a:r>
            <a:r>
              <a:rPr lang="fr-FR" b="1" dirty="0"/>
              <a:t> </a:t>
            </a:r>
            <a:r>
              <a:rPr lang="fr-FR" b="1" dirty="0">
                <a:solidFill>
                  <a:srgbClr val="FF0000"/>
                </a:solidFill>
              </a:rPr>
              <a:t>troubles spécifiques du développement des processus mnésiques</a:t>
            </a:r>
            <a:r>
              <a:rPr lang="fr-FR" b="1" dirty="0"/>
              <a:t>.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• Les </a:t>
            </a:r>
            <a:r>
              <a:rPr lang="fr-FR" u="sng" dirty="0"/>
              <a:t>troubles spécifiques des activités numériques</a:t>
            </a:r>
            <a:r>
              <a:rPr lang="fr-FR" dirty="0"/>
              <a:t>, communément appelés </a:t>
            </a:r>
            <a:r>
              <a:rPr lang="fr-FR" b="1" dirty="0">
                <a:solidFill>
                  <a:srgbClr val="FF0000"/>
                </a:solidFill>
              </a:rPr>
              <a:t>dyscalculie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 smtClean="0"/>
              <a:t>Peuvent être associés:</a:t>
            </a:r>
            <a:endParaRPr lang="fr-FR" dirty="0"/>
          </a:p>
          <a:p>
            <a:r>
              <a:rPr lang="fr-FR" dirty="0" smtClean="0"/>
              <a:t>• Les </a:t>
            </a:r>
            <a:r>
              <a:rPr lang="fr-FR" u="sng" dirty="0" smtClean="0"/>
              <a:t>troubles spécifiques du développement des processus attentionnels et/ou des fonctions exécutives</a:t>
            </a:r>
            <a:r>
              <a:rPr lang="fr-FR" dirty="0" smtClean="0"/>
              <a:t>, communément appelés </a:t>
            </a:r>
            <a:r>
              <a:rPr lang="fr-FR" b="1" dirty="0" smtClean="0">
                <a:solidFill>
                  <a:schemeClr val="accent1"/>
                </a:solidFill>
              </a:rPr>
              <a:t>troubles d’attention avec ou sans hyperactivité</a:t>
            </a:r>
            <a:r>
              <a:rPr lang="fr-FR" dirty="0" smtClean="0"/>
              <a:t>.</a:t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9043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330" y="86916"/>
            <a:ext cx="11475308" cy="67710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fr-FR" b="1" i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Ressources en ligne/ </a:t>
            </a:r>
            <a:r>
              <a:rPr lang="fr-FR" b="1" i="1" u="sng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Sitographie</a:t>
            </a:r>
            <a:endParaRPr lang="fr-FR" b="1" i="1" u="sng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b="1" i="1" u="sng" dirty="0" smtClean="0">
              <a:hlinkClick r:id="rId2"/>
            </a:endParaRPr>
          </a:p>
          <a:p>
            <a:r>
              <a:rPr lang="fr-FR" dirty="0" smtClean="0">
                <a:hlinkClick r:id="rId2"/>
              </a:rPr>
              <a:t>http://www.ash91.ac-versailles.fr/</a:t>
            </a:r>
            <a:r>
              <a:rPr lang="fr-FR" dirty="0" smtClean="0"/>
              <a:t>     </a:t>
            </a:r>
          </a:p>
          <a:p>
            <a:endParaRPr lang="fr-FR" b="1" i="1" u="sng" dirty="0" smtClean="0"/>
          </a:p>
          <a:p>
            <a:r>
              <a:rPr lang="fr-FR" b="1" dirty="0" smtClean="0"/>
              <a:t>ASH91</a:t>
            </a:r>
            <a:r>
              <a:rPr lang="fr-FR" dirty="0" smtClean="0"/>
              <a:t>: Accès direct                     Banque de ressources                         Besoins Educatifs Particuliers                       </a:t>
            </a:r>
          </a:p>
          <a:p>
            <a:r>
              <a:rPr lang="fr-FR" dirty="0" smtClean="0"/>
              <a:t>Entrée par profil (menu déroulant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fr-FR" i="1" dirty="0" smtClean="0"/>
              <a:t>Liens</a:t>
            </a:r>
            <a:r>
              <a:rPr lang="fr-FR" dirty="0" smtClean="0"/>
              <a:t>: Malette « Troubles </a:t>
            </a:r>
            <a:r>
              <a:rPr lang="fr-FR" dirty="0" err="1" smtClean="0"/>
              <a:t>Dys</a:t>
            </a:r>
            <a:r>
              <a:rPr lang="fr-FR" dirty="0" smtClean="0"/>
              <a:t> » de </a:t>
            </a:r>
            <a:r>
              <a:rPr lang="fr-FR" b="1" dirty="0" err="1" smtClean="0"/>
              <a:t>AccessiProf</a:t>
            </a:r>
            <a:r>
              <a:rPr lang="fr-FR" b="1" dirty="0" smtClean="0"/>
              <a:t>         </a:t>
            </a:r>
            <a:r>
              <a:rPr lang="fr-FR" dirty="0" smtClean="0">
                <a:hlinkClick r:id="rId3"/>
              </a:rPr>
              <a:t>https://accessiprof.wordpress.com/</a:t>
            </a:r>
            <a:endParaRPr lang="fr-FR" dirty="0" smtClean="0"/>
          </a:p>
          <a:p>
            <a:endParaRPr lang="fr-FR" dirty="0"/>
          </a:p>
          <a:p>
            <a:r>
              <a:rPr lang="fr-FR" u="sng" dirty="0" smtClean="0">
                <a:hlinkClick r:id="rId4"/>
              </a:rPr>
              <a:t>https://www.reseau-canope.fr/cap-ecole-inclusive</a:t>
            </a:r>
            <a:r>
              <a:rPr lang="fr-FR" b="1" dirty="0" smtClean="0"/>
              <a:t>      </a:t>
            </a:r>
            <a:r>
              <a:rPr lang="fr-FR" sz="2000" b="1" dirty="0" smtClean="0"/>
              <a:t>Cap école inclusive</a:t>
            </a:r>
          </a:p>
          <a:p>
            <a:r>
              <a:rPr lang="fr-FR" dirty="0" smtClean="0"/>
              <a:t> Création d’un compte puis </a:t>
            </a:r>
            <a:r>
              <a:rPr lang="fr-FR" b="1" dirty="0" smtClean="0"/>
              <a:t>outils Observer </a:t>
            </a:r>
            <a:r>
              <a:rPr lang="fr-FR" dirty="0" smtClean="0"/>
              <a:t>(grille d’observation à partir d’un questionnaire sur l’élève), </a:t>
            </a:r>
            <a:r>
              <a:rPr lang="fr-FR" b="1" dirty="0" smtClean="0"/>
              <a:t>aménager, adapter</a:t>
            </a:r>
            <a:r>
              <a:rPr lang="fr-FR" dirty="0" smtClean="0"/>
              <a:t>, </a:t>
            </a:r>
            <a:r>
              <a:rPr lang="fr-FR" b="1" dirty="0" smtClean="0"/>
              <a:t>s’informer</a:t>
            </a:r>
            <a:r>
              <a:rPr lang="fr-FR" dirty="0" smtClean="0"/>
              <a:t> (trouble du spectre autistique) / </a:t>
            </a:r>
            <a:r>
              <a:rPr lang="fr-FR" b="1" dirty="0" smtClean="0"/>
              <a:t>audio </a:t>
            </a:r>
            <a:r>
              <a:rPr lang="fr-FR" dirty="0" smtClean="0"/>
              <a:t>de 10 min </a:t>
            </a:r>
            <a:r>
              <a:rPr lang="fr-FR" dirty="0" err="1" smtClean="0"/>
              <a:t>pédopsy</a:t>
            </a:r>
            <a:r>
              <a:rPr lang="fr-FR" u="sng" dirty="0" smtClean="0"/>
              <a:t> / </a:t>
            </a:r>
            <a:r>
              <a:rPr lang="fr-FR" dirty="0" smtClean="0"/>
              <a:t>Audio de 35 min sur scolarisation des élèves TED , </a:t>
            </a:r>
            <a:r>
              <a:rPr lang="fr-FR" b="1" dirty="0" smtClean="0"/>
              <a:t>témoignages et vidéos</a:t>
            </a:r>
          </a:p>
          <a:p>
            <a:endParaRPr lang="fr-FR" b="1" dirty="0"/>
          </a:p>
          <a:p>
            <a:r>
              <a:rPr lang="fr-FR" dirty="0" smtClean="0">
                <a:hlinkClick r:id="rId5"/>
              </a:rPr>
              <a:t>www.ffdys.fr</a:t>
            </a:r>
            <a:r>
              <a:rPr lang="fr-FR" dirty="0" smtClean="0"/>
              <a:t>     Fédération Française des enfants </a:t>
            </a:r>
            <a:r>
              <a:rPr lang="fr-FR" dirty="0" err="1" smtClean="0"/>
              <a:t>dys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>
                <a:hlinkClick r:id="rId6"/>
              </a:rPr>
              <a:t>https://www.cartablefantastique.fr/installation/</a:t>
            </a:r>
            <a:r>
              <a:rPr lang="fr-FR" dirty="0" smtClean="0"/>
              <a:t>        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                            </a:t>
            </a:r>
            <a:r>
              <a:rPr lang="fr-FR" b="1" dirty="0" err="1" smtClean="0"/>
              <a:t>Dys</a:t>
            </a:r>
            <a:r>
              <a:rPr lang="fr-FR" b="1" dirty="0" smtClean="0"/>
              <a:t> vocal                          Lire Couleur </a:t>
            </a:r>
            <a:r>
              <a:rPr lang="fr-FR" dirty="0" smtClean="0"/>
              <a:t>(sous OpenOffice)                            </a:t>
            </a:r>
            <a:r>
              <a:rPr lang="fr-FR" b="1" dirty="0" smtClean="0"/>
              <a:t>Ruban </a:t>
            </a:r>
            <a:r>
              <a:rPr lang="fr-FR" b="1" dirty="0" err="1" smtClean="0"/>
              <a:t>word</a:t>
            </a:r>
            <a:r>
              <a:rPr lang="fr-FR" b="1" dirty="0" smtClean="0"/>
              <a:t>  </a:t>
            </a:r>
            <a:r>
              <a:rPr lang="fr-FR" dirty="0" smtClean="0"/>
              <a:t>(sous Word)</a:t>
            </a:r>
          </a:p>
          <a:p>
            <a:endParaRPr lang="fr-FR" dirty="0" smtClean="0"/>
          </a:p>
          <a:p>
            <a:r>
              <a:rPr lang="fr-FR" dirty="0" smtClean="0">
                <a:hlinkClick r:id="rId7"/>
              </a:rPr>
              <a:t>                                                                       http://lirecouleur.arkaline.fr</a:t>
            </a:r>
            <a:endParaRPr lang="fr-FR" dirty="0"/>
          </a:p>
          <a:p>
            <a:endParaRPr lang="fr-FR" dirty="0" smtClean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7F4ACE12-A9E9-4038-B787-A4FCB661920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7400" t="8435" r="36613" b="78000"/>
          <a:stretch/>
        </p:blipFill>
        <p:spPr>
          <a:xfrm>
            <a:off x="5382404" y="4536662"/>
            <a:ext cx="2376264" cy="69771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78" y="5327774"/>
            <a:ext cx="1308390" cy="107288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1791039-AD6A-4303-9BDF-7C510C5D502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000" t="8677" r="7475" b="59800"/>
          <a:stretch/>
        </p:blipFill>
        <p:spPr>
          <a:xfrm>
            <a:off x="1794762" y="6334898"/>
            <a:ext cx="2130852" cy="43169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5A0DFE59-B9BE-4F6F-B321-89393210FCF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12201" b="79400"/>
          <a:stretch/>
        </p:blipFill>
        <p:spPr>
          <a:xfrm>
            <a:off x="6994044" y="6099697"/>
            <a:ext cx="4341221" cy="57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21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tretch>
            <a:fillRect/>
          </a:stretch>
        </p:blipFill>
        <p:spPr>
          <a:xfrm>
            <a:off x="447727" y="300603"/>
            <a:ext cx="8070198" cy="51857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Bulle ronde 2"/>
          <p:cNvSpPr/>
          <p:nvPr/>
        </p:nvSpPr>
        <p:spPr>
          <a:xfrm>
            <a:off x="8649730" y="415934"/>
            <a:ext cx="3262184" cy="2512541"/>
          </a:xfrm>
          <a:prstGeom prst="wedgeEllipseCallout">
            <a:avLst>
              <a:gd name="adj1" fmla="val -43813"/>
              <a:gd name="adj2" fmla="val 6413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Préférez-vous cette forme de présentation?</a:t>
            </a:r>
            <a:endParaRPr lang="fr-F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412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43697" y="411892"/>
            <a:ext cx="11409406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Les élèves « </a:t>
            </a:r>
            <a:r>
              <a:rPr lang="fr-FR" sz="3200" dirty="0" err="1" smtClean="0"/>
              <a:t>dys</a:t>
            </a:r>
            <a:r>
              <a:rPr lang="fr-FR" sz="3200" dirty="0" smtClean="0"/>
              <a:t> » vont préférer la présentation précédente, plus visuelle, plus colorée, plus épurée…..</a:t>
            </a:r>
            <a:endParaRPr lang="fr-FR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543697" y="1795849"/>
            <a:ext cx="114094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Avant de penser les adaptations, il faut pouvoir diagnostiquer le trouble.</a:t>
            </a:r>
          </a:p>
          <a:p>
            <a:r>
              <a:rPr lang="fr-FR" dirty="0" smtClean="0"/>
              <a:t>L’enseignant repère des difficultés persistantes (à partir du ce2) , l’école alerte et une équipe pluridisciplinaire diagnostique.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204" y="3243056"/>
            <a:ext cx="9321592" cy="371888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/>
          <a:stretch>
            <a:fillRect/>
          </a:stretch>
        </p:blipFill>
        <p:spPr>
          <a:xfrm>
            <a:off x="612354" y="4138821"/>
            <a:ext cx="10008107" cy="154052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55635" y="3245612"/>
            <a:ext cx="10620505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Ce sont des enfants capables d’apprendre tous! </a:t>
            </a:r>
            <a:endParaRPr lang="fr-FR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704675" y="5570290"/>
            <a:ext cx="9429226" cy="22650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096000" y="5209563"/>
            <a:ext cx="1739317" cy="3523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80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391" y="117693"/>
            <a:ext cx="889233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 smtClean="0"/>
              <a:t>Dépistage -&gt; centres référents… équipe médicale pluridisciplinaire : </a:t>
            </a:r>
          </a:p>
          <a:p>
            <a:r>
              <a:rPr lang="fr-FR" dirty="0" smtClean="0"/>
              <a:t>* Centre Hospitalier Sainte Anne (CHSA)</a:t>
            </a:r>
          </a:p>
          <a:p>
            <a:r>
              <a:rPr lang="fr-FR" dirty="0" smtClean="0"/>
              <a:t>75 PARIS</a:t>
            </a:r>
          </a:p>
          <a:p>
            <a:r>
              <a:rPr lang="fr-FR" dirty="0" smtClean="0"/>
              <a:t>Unité de langage et de neuropsychologie </a:t>
            </a:r>
          </a:p>
          <a:p>
            <a:endParaRPr lang="fr-FR" dirty="0" smtClean="0"/>
          </a:p>
          <a:p>
            <a:r>
              <a:rPr lang="fr-FR" dirty="0" smtClean="0"/>
              <a:t>* Hôpital Saint-Vincent de Paul </a:t>
            </a:r>
          </a:p>
          <a:p>
            <a:r>
              <a:rPr lang="fr-FR" dirty="0" smtClean="0"/>
              <a:t>75 PARIS</a:t>
            </a:r>
          </a:p>
          <a:p>
            <a:r>
              <a:rPr lang="fr-FR" dirty="0" smtClean="0"/>
              <a:t>Centre référent des troubles du langage et des apprentissages </a:t>
            </a:r>
          </a:p>
          <a:p>
            <a:endParaRPr lang="fr-FR" dirty="0" smtClean="0"/>
          </a:p>
          <a:p>
            <a:r>
              <a:rPr lang="fr-FR" dirty="0" smtClean="0"/>
              <a:t>* Hôpital Necker Enfants malades </a:t>
            </a:r>
          </a:p>
          <a:p>
            <a:r>
              <a:rPr lang="fr-FR" dirty="0" smtClean="0"/>
              <a:t>75 PARIS</a:t>
            </a:r>
          </a:p>
          <a:p>
            <a:r>
              <a:rPr lang="fr-FR" dirty="0" smtClean="0"/>
              <a:t>Centre de référence des troubles du langage du service de psychopathologie de l'enfant et de l'adolescent de l'hôpital Robert Debré </a:t>
            </a:r>
          </a:p>
          <a:p>
            <a:endParaRPr lang="fr-FR" dirty="0" smtClean="0"/>
          </a:p>
          <a:p>
            <a:r>
              <a:rPr lang="fr-FR" dirty="0" smtClean="0"/>
              <a:t>* Hôpital ROBERT DEBRE </a:t>
            </a:r>
          </a:p>
          <a:p>
            <a:r>
              <a:rPr lang="fr-FR" dirty="0" smtClean="0"/>
              <a:t>75 PARIS</a:t>
            </a:r>
          </a:p>
          <a:p>
            <a:r>
              <a:rPr lang="fr-FR" dirty="0" smtClean="0"/>
              <a:t>Service de psychiatrie de l'enfant et de l'adolescent </a:t>
            </a:r>
          </a:p>
          <a:p>
            <a:endParaRPr lang="fr-FR" dirty="0" smtClean="0"/>
          </a:p>
          <a:p>
            <a:r>
              <a:rPr lang="fr-FR" dirty="0" smtClean="0"/>
              <a:t>* CHU Pitié-Salpêtrière </a:t>
            </a:r>
          </a:p>
          <a:p>
            <a:r>
              <a:rPr lang="fr-FR" dirty="0" smtClean="0"/>
              <a:t>75 PARIS</a:t>
            </a:r>
          </a:p>
          <a:p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CHU Bicêtre</a:t>
            </a:r>
          </a:p>
          <a:p>
            <a:r>
              <a:rPr lang="fr-FR" dirty="0" smtClean="0"/>
              <a:t>Centre de référence des troubles des apprentissages</a:t>
            </a:r>
          </a:p>
          <a:p>
            <a:r>
              <a:rPr lang="fr-FR" dirty="0" smtClean="0"/>
              <a:t>94  Kremlin-Bicêtre</a:t>
            </a:r>
            <a:endParaRPr lang="fr-FR" dirty="0"/>
          </a:p>
        </p:txBody>
      </p:sp>
      <p:sp>
        <p:nvSpPr>
          <p:cNvPr id="3" name="Pensées 2"/>
          <p:cNvSpPr/>
          <p:nvPr/>
        </p:nvSpPr>
        <p:spPr>
          <a:xfrm>
            <a:off x="8913341" y="0"/>
            <a:ext cx="3175195" cy="5729681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Le diagnostic est important pour avoir toutes les informations nécessaires afin d’adapter au mieux les outils d’apprentissage et de penser les compensations, les aménagements pour la suite de la scolarité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631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583" y="273675"/>
            <a:ext cx="8500250" cy="64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23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1849" y="288324"/>
            <a:ext cx="11516497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EN CLASSE, QU’EST-CE QUI NOUS ALERTE?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08828" y="657657"/>
            <a:ext cx="10558025" cy="60644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116065" y="6063049"/>
            <a:ext cx="420130" cy="3624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507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090279" y="236640"/>
            <a:ext cx="9437678" cy="6444247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9811265" y="6096000"/>
            <a:ext cx="436605" cy="362465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052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7135" y="280086"/>
            <a:ext cx="11228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Pour une élève « </a:t>
            </a:r>
            <a:r>
              <a:rPr lang="fr-FR" b="1" i="1" dirty="0" err="1" smtClean="0"/>
              <a:t>dys</a:t>
            </a:r>
            <a:r>
              <a:rPr lang="fr-FR" b="1" i="1" dirty="0" smtClean="0"/>
              <a:t> », ça peut donner ça: </a:t>
            </a:r>
            <a:endParaRPr lang="fr-FR" b="1" i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34" y="649418"/>
            <a:ext cx="4209535" cy="551664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70" y="6004596"/>
            <a:ext cx="3869544" cy="4901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6625" y="385052"/>
            <a:ext cx="5361332" cy="5292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7922" y="5461686"/>
            <a:ext cx="1774078" cy="1396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5989" y="1037968"/>
            <a:ext cx="1565189" cy="535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4302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464</Words>
  <Application>Microsoft Office PowerPoint</Application>
  <PresentationFormat>Grand écran</PresentationFormat>
  <Paragraphs>156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Thème Office</vt:lpstr>
      <vt:lpstr>Les troubles spécifiques du langage oral/écrit TSL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Mairie de Massy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troubles spécifiques du langage oral/écrit TSL</dc:title>
  <dc:creator>DUPUIS Alexandrine</dc:creator>
  <cp:lastModifiedBy>DUPUIS Alexandrine</cp:lastModifiedBy>
  <cp:revision>14</cp:revision>
  <dcterms:created xsi:type="dcterms:W3CDTF">2020-01-24T13:38:54Z</dcterms:created>
  <dcterms:modified xsi:type="dcterms:W3CDTF">2020-01-24T15:16:54Z</dcterms:modified>
</cp:coreProperties>
</file>