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8" r:id="rId2"/>
    <p:sldMasterId id="2147483701" r:id="rId3"/>
  </p:sldMasterIdLst>
  <p:notesMasterIdLst>
    <p:notesMasterId r:id="rId19"/>
  </p:notesMasterIdLst>
  <p:sldIdLst>
    <p:sldId id="256" r:id="rId4"/>
    <p:sldId id="257" r:id="rId5"/>
    <p:sldId id="292" r:id="rId6"/>
    <p:sldId id="258" r:id="rId7"/>
    <p:sldId id="277" r:id="rId8"/>
    <p:sldId id="261" r:id="rId9"/>
    <p:sldId id="262" r:id="rId10"/>
    <p:sldId id="265" r:id="rId11"/>
    <p:sldId id="268" r:id="rId12"/>
    <p:sldId id="269" r:id="rId13"/>
    <p:sldId id="273" r:id="rId14"/>
    <p:sldId id="266" r:id="rId15"/>
    <p:sldId id="270" r:id="rId16"/>
    <p:sldId id="291" r:id="rId17"/>
    <p:sldId id="293" r:id="rId1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A40EBD-0172-4038-A1EF-915B9FFB4E7C}">
  <a:tblStyle styleId="{4CA40EBD-0172-4038-A1EF-915B9FFB4E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609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3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3713" y="609600"/>
            <a:ext cx="4010025" cy="300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2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81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65920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c19c04227_0_5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c19c042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7877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447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33713" y="609600"/>
            <a:ext cx="4010025" cy="300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3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81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146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19c04227_0_0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c19c042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52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210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c1950b8dc_1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4325" y="514350"/>
            <a:ext cx="3422650" cy="256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0" name="Google Shape;480;g3c1950b8dc_1_318:notes"/>
          <p:cNvSpPr txBox="1">
            <a:spLocks noGrp="1"/>
          </p:cNvSpPr>
          <p:nvPr>
            <p:ph type="body" idx="1"/>
          </p:nvPr>
        </p:nvSpPr>
        <p:spPr>
          <a:xfrm>
            <a:off x="913971" y="3257770"/>
            <a:ext cx="7305200" cy="30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481" name="Google Shape;481;g3c1950b8dc_1_318:notes"/>
          <p:cNvSpPr txBox="1">
            <a:spLocks noGrp="1"/>
          </p:cNvSpPr>
          <p:nvPr>
            <p:ph type="sldNum" idx="12"/>
          </p:nvPr>
        </p:nvSpPr>
        <p:spPr>
          <a:xfrm>
            <a:off x="5179888" y="6514440"/>
            <a:ext cx="3951200" cy="33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63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c1950b8d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c1950b8dc_0_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14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c1950b8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c1950b8dc_0_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3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c19c042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c19c04227_1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06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6fced684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b6fced684_2_10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4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6fced684_2_2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3b6fced68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579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 rot="5400000">
            <a:off x="4732339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4317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04793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04793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0479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0479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04793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189" marR="0" lvl="0" indent="-3428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189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4289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1749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17492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5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6" name="Google Shape;216;p45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2"/>
          </p:nvPr>
        </p:nvSpPr>
        <p:spPr>
          <a:xfrm>
            <a:off x="4832401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38" name="Google Shape;238;p5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22859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44" name="Google Shape;244;p52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marR="0" lvl="0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7" name="Google Shape;247;p5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53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marR="0" lvl="0" indent="-2285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189" marR="0" lvl="0" indent="-22859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42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301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4317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2859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28594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43178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4063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3809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35559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3"/>
          <p:cNvSpPr txBox="1">
            <a:spLocks noGrp="1"/>
          </p:cNvSpPr>
          <p:nvPr>
            <p:ph type="sldNum" idx="12"/>
          </p:nvPr>
        </p:nvSpPr>
        <p:spPr>
          <a:xfrm>
            <a:off x="8472459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91.ac-versailles.f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5"/>
          <p:cNvSpPr txBox="1"/>
          <p:nvPr/>
        </p:nvSpPr>
        <p:spPr>
          <a:xfrm>
            <a:off x="1097875" y="1124753"/>
            <a:ext cx="6948300" cy="2946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6000"/>
            </a:pPr>
            <a:r>
              <a:rPr lang="fr-FR" sz="6000" b="1">
                <a:latin typeface="Calibri"/>
                <a:ea typeface="Calibri"/>
                <a:cs typeface="Calibri"/>
                <a:sym typeface="Calibri"/>
              </a:rPr>
              <a:t>Dispositif ULIS école TFC 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6000"/>
            </a:pPr>
            <a:r>
              <a:rPr lang="fr-FR" sz="6000" b="1">
                <a:latin typeface="Calibri"/>
                <a:ea typeface="Calibri"/>
                <a:cs typeface="Calibri"/>
                <a:sym typeface="Calibri"/>
              </a:rPr>
              <a:t>- Présentation -</a:t>
            </a:r>
            <a:endParaRPr sz="6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5"/>
          <p:cNvSpPr txBox="1"/>
          <p:nvPr/>
        </p:nvSpPr>
        <p:spPr>
          <a:xfrm>
            <a:off x="5940152" y="6149754"/>
            <a:ext cx="2865893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8E7CC3"/>
              </a:buClr>
              <a:buSzPts val="2800"/>
            </a:pPr>
            <a:r>
              <a:rPr lang="fr-FR" sz="2800" b="1" dirty="0">
                <a:solidFill>
                  <a:srgbClr val="8E7CC3"/>
                </a:solidFill>
                <a:latin typeface="Calibri"/>
                <a:ea typeface="Calibri"/>
                <a:cs typeface="Calibri"/>
                <a:sym typeface="Calibri"/>
              </a:rPr>
              <a:t>Septembre 2019</a:t>
            </a:r>
          </a:p>
          <a:p>
            <a:pPr>
              <a:buClr>
                <a:srgbClr val="8E7CC3"/>
              </a:buClr>
              <a:buSzPts val="2800"/>
            </a:pPr>
            <a:endParaRPr sz="2800" b="1" dirty="0">
              <a:solidFill>
                <a:srgbClr val="8E7CC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5"/>
          <p:cNvSpPr/>
          <p:nvPr/>
        </p:nvSpPr>
        <p:spPr>
          <a:xfrm>
            <a:off x="232550" y="4441725"/>
            <a:ext cx="8490600" cy="133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3600"/>
            </a:pPr>
            <a:r>
              <a:rPr lang="fr-FR" sz="3600" b="1"/>
              <a:t>U</a:t>
            </a:r>
            <a:r>
              <a:rPr lang="fr-FR" sz="3600"/>
              <a:t>nité </a:t>
            </a:r>
            <a:r>
              <a:rPr lang="fr-FR" sz="3600" b="1"/>
              <a:t>L</a:t>
            </a:r>
            <a:r>
              <a:rPr lang="fr-FR" sz="3600"/>
              <a:t>ocalisée pour l’</a:t>
            </a:r>
            <a:r>
              <a:rPr lang="fr-FR" sz="3600" b="1"/>
              <a:t>I</a:t>
            </a:r>
            <a:r>
              <a:rPr lang="fr-FR" sz="3600"/>
              <a:t>nclusion </a:t>
            </a:r>
            <a:r>
              <a:rPr lang="fr-FR" sz="3600" b="1"/>
              <a:t>S</a:t>
            </a:r>
            <a:r>
              <a:rPr lang="fr-FR" sz="3600"/>
              <a:t>colaire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8"/>
          <p:cNvSpPr/>
          <p:nvPr/>
        </p:nvSpPr>
        <p:spPr>
          <a:xfrm>
            <a:off x="280425" y="416025"/>
            <a:ext cx="8633400" cy="2487300"/>
          </a:xfrm>
          <a:prstGeom prst="roundRect">
            <a:avLst>
              <a:gd name="adj" fmla="val 16667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800" b="1">
                <a:solidFill>
                  <a:schemeClr val="dk1"/>
                </a:solidFill>
              </a:rPr>
              <a:t>L'enseignement </a:t>
            </a:r>
            <a:r>
              <a:rPr lang="fr-FR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algn="ctr">
              <a:buSzPts val="1600"/>
            </a:pP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400"/>
            </a:pPr>
            <a:r>
              <a:rPr lang="fr-FR" sz="1800">
                <a:solidFill>
                  <a:schemeClr val="dk1"/>
                </a:solidFill>
              </a:rPr>
              <a:t> - Analyse de l'impact de la situation de handicap  sur les processus d'apprentissage, afin de proposer l'enseignement le mieux adapté. 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400"/>
            </a:pPr>
            <a:r>
              <a:rPr lang="fr-FR" sz="1800">
                <a:solidFill>
                  <a:schemeClr val="dk1"/>
                </a:solidFill>
              </a:rPr>
              <a:t>(Evaluation, analyse des besoins)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600"/>
            </a:pPr>
            <a:r>
              <a:rPr lang="fr-FR" sz="1800">
                <a:solidFill>
                  <a:schemeClr val="dk1"/>
                </a:solidFill>
              </a:rPr>
              <a:t>- Mise en place d’un projet pédagogique individualisé (compétences prioritaires à travailler, adaptations, choix et modalités des inclusions, régulation du projet…)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09" name="Google Shape;409;p68"/>
          <p:cNvSpPr/>
          <p:nvPr/>
        </p:nvSpPr>
        <p:spPr>
          <a:xfrm>
            <a:off x="477475" y="3237050"/>
            <a:ext cx="2900700" cy="3542400"/>
          </a:xfrm>
          <a:prstGeom prst="roundRect">
            <a:avLst>
              <a:gd name="adj" fmla="val 16667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fr-FR" sz="1800" b="1">
                <a:solidFill>
                  <a:schemeClr val="dk1"/>
                </a:solidFill>
              </a:rPr>
              <a:t>La coordination du dispositif :</a:t>
            </a:r>
            <a:endParaRPr sz="1800"/>
          </a:p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fr-FR" sz="1800">
                <a:solidFill>
                  <a:schemeClr val="dk1"/>
                </a:solidFill>
              </a:rPr>
              <a:t>- organisation des emplois du temps dont celui de l'AVS-Co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600"/>
            </a:pPr>
            <a:r>
              <a:rPr lang="fr-FR" sz="1800">
                <a:solidFill>
                  <a:schemeClr val="dk1"/>
                </a:solidFill>
              </a:rPr>
              <a:t>- relations avec les partenaires extérieurs (famille, services de soins…)</a:t>
            </a:r>
            <a:endParaRPr sz="1800">
              <a:solidFill>
                <a:schemeClr val="dk1"/>
              </a:solidFill>
            </a:endParaRPr>
          </a:p>
          <a:p>
            <a:pPr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8"/>
          <p:cNvSpPr/>
          <p:nvPr/>
        </p:nvSpPr>
        <p:spPr>
          <a:xfrm>
            <a:off x="5420125" y="3237050"/>
            <a:ext cx="2900700" cy="3470700"/>
          </a:xfrm>
          <a:prstGeom prst="roundRect">
            <a:avLst>
              <a:gd name="adj" fmla="val 16667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800" b="1">
                <a:solidFill>
                  <a:schemeClr val="dk1"/>
                </a:solidFill>
              </a:rPr>
              <a:t>Le conseil en qualité de personne ressource :</a:t>
            </a:r>
            <a:endParaRPr sz="1800"/>
          </a:p>
          <a:p>
            <a:pPr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600"/>
            </a:pPr>
            <a:r>
              <a:rPr lang="fr-FR" sz="1800">
                <a:solidFill>
                  <a:schemeClr val="dk1"/>
                </a:solidFill>
              </a:rPr>
              <a:t>Communication auprès de l’équipe enseignante des compensations et étayages nécessaires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411" name="Google Shape;41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00" y="78400"/>
            <a:ext cx="982800" cy="10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301" y="5965603"/>
            <a:ext cx="887175" cy="742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116" y="3553915"/>
            <a:ext cx="887196" cy="88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2"/>
          <p:cNvSpPr txBox="1">
            <a:spLocks noGrp="1"/>
          </p:cNvSpPr>
          <p:nvPr>
            <p:ph type="subTitle" idx="4294967295"/>
          </p:nvPr>
        </p:nvSpPr>
        <p:spPr>
          <a:xfrm>
            <a:off x="467550" y="1166326"/>
            <a:ext cx="8228700" cy="4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220"/>
              </a:spcBef>
              <a:buSzPts val="11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220"/>
              </a:spcBef>
              <a:buSzPts val="11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581"/>
              </a:spcBef>
              <a:buSzPts val="2903"/>
              <a:buNone/>
            </a:pPr>
            <a:endParaRPr sz="3000" dirty="0"/>
          </a:p>
        </p:txBody>
      </p:sp>
      <p:sp>
        <p:nvSpPr>
          <p:cNvPr id="449" name="Google Shape;449;p72"/>
          <p:cNvSpPr txBox="1"/>
          <p:nvPr/>
        </p:nvSpPr>
        <p:spPr>
          <a:xfrm>
            <a:off x="0" y="-110836"/>
            <a:ext cx="9144000" cy="70788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400"/>
            </a:pPr>
            <a:r>
              <a:rPr lang="fr-FR" sz="2400" b="1">
                <a:solidFill>
                  <a:schemeClr val="dk1"/>
                </a:solidFill>
              </a:rPr>
              <a:t>Fonctionnement :</a:t>
            </a:r>
            <a:endParaRPr sz="2400" b="1">
              <a:solidFill>
                <a:schemeClr val="dk1"/>
              </a:solidFill>
            </a:endParaRPr>
          </a:p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</p:txBody>
      </p:sp>
      <p:sp>
        <p:nvSpPr>
          <p:cNvPr id="450" name="Google Shape;450;p72"/>
          <p:cNvSpPr/>
          <p:nvPr/>
        </p:nvSpPr>
        <p:spPr>
          <a:xfrm>
            <a:off x="374849" y="692696"/>
            <a:ext cx="8612580" cy="2208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53"/>
              </a:spcBef>
              <a:buClr>
                <a:schemeClr val="dk1"/>
              </a:buClr>
              <a:buSzPts val="3000"/>
            </a:pPr>
            <a:r>
              <a:rPr lang="fr-FR" sz="3000" dirty="0">
                <a:solidFill>
                  <a:schemeClr val="dk1"/>
                </a:solidFill>
              </a:rPr>
              <a:t>Le coordonnateur dispense aux élèves du dispositif, un enseignement adapté, dans la classe de l'ULIS pour les temps de regroupement.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451" name="Google Shape;451;p72"/>
          <p:cNvSpPr/>
          <p:nvPr/>
        </p:nvSpPr>
        <p:spPr>
          <a:xfrm>
            <a:off x="259225" y="2996643"/>
            <a:ext cx="8693100" cy="345669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581"/>
              </a:spcBef>
              <a:buClr>
                <a:schemeClr val="dk1"/>
              </a:buClr>
              <a:buSzPts val="2903"/>
            </a:pPr>
            <a:r>
              <a:rPr lang="fr-FR" sz="3000" dirty="0">
                <a:solidFill>
                  <a:schemeClr val="dk1"/>
                </a:solidFill>
              </a:rPr>
              <a:t>Il </a:t>
            </a:r>
            <a:r>
              <a:rPr lang="fr-FR" sz="3000" dirty="0">
                <a:solidFill>
                  <a:schemeClr val="dk1"/>
                </a:solidFill>
              </a:rPr>
              <a:t>peut également: </a:t>
            </a:r>
          </a:p>
          <a:p>
            <a:pPr>
              <a:spcBef>
                <a:spcPts val="581"/>
              </a:spcBef>
              <a:buClr>
                <a:schemeClr val="dk1"/>
              </a:buClr>
              <a:buSzPts val="2903"/>
            </a:pPr>
            <a:r>
              <a:rPr lang="fr-FR" sz="3000" dirty="0">
                <a:solidFill>
                  <a:schemeClr val="dk1"/>
                </a:solidFill>
              </a:rPr>
              <a:t>- accompagner </a:t>
            </a:r>
            <a:r>
              <a:rPr lang="fr-FR" sz="3000" dirty="0">
                <a:solidFill>
                  <a:schemeClr val="dk1"/>
                </a:solidFill>
              </a:rPr>
              <a:t>l'élève en classe d'inclusion pour l'observer, l'étayer, lui proposer des remédiations, des adaptations</a:t>
            </a:r>
            <a:r>
              <a:rPr lang="fr-FR" sz="3000" dirty="0">
                <a:solidFill>
                  <a:schemeClr val="dk1"/>
                </a:solidFill>
              </a:rPr>
              <a:t>.</a:t>
            </a:r>
            <a:endParaRPr lang="fr-FR" sz="3000" dirty="0">
              <a:solidFill>
                <a:schemeClr val="dk1"/>
              </a:solidFill>
            </a:endParaRPr>
          </a:p>
          <a:p>
            <a:pPr marL="457189" indent="-457189">
              <a:spcBef>
                <a:spcPts val="581"/>
              </a:spcBef>
              <a:buClr>
                <a:schemeClr val="dk1"/>
              </a:buClr>
              <a:buSzPts val="2903"/>
              <a:buFontTx/>
              <a:buChar char="-"/>
            </a:pPr>
            <a:r>
              <a:rPr lang="fr-FR" sz="3000" dirty="0" err="1">
                <a:solidFill>
                  <a:schemeClr val="dk1"/>
                </a:solidFill>
              </a:rPr>
              <a:t>co</a:t>
            </a:r>
            <a:r>
              <a:rPr lang="fr-FR" sz="3000" dirty="0">
                <a:solidFill>
                  <a:schemeClr val="dk1"/>
                </a:solidFill>
              </a:rPr>
              <a:t>-intervenir en classe de référence.</a:t>
            </a:r>
          </a:p>
          <a:p>
            <a:pPr marL="457189" indent="-457189">
              <a:spcBef>
                <a:spcPts val="581"/>
              </a:spcBef>
              <a:buClr>
                <a:schemeClr val="dk1"/>
              </a:buClr>
              <a:buSzPts val="2903"/>
              <a:buFontTx/>
              <a:buChar char="-"/>
            </a:pPr>
            <a:r>
              <a:rPr lang="fr-FR" sz="3000" dirty="0">
                <a:solidFill>
                  <a:schemeClr val="dk1"/>
                </a:solidFill>
              </a:rPr>
              <a:t>aider à l’analyse des besoins de tous les élèves à BEP de la classe.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/>
          <p:nvPr/>
        </p:nvSpPr>
        <p:spPr>
          <a:xfrm>
            <a:off x="0" y="0"/>
            <a:ext cx="9144000" cy="6462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endParaRPr/>
          </a:p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</p:txBody>
      </p:sp>
      <p:sp>
        <p:nvSpPr>
          <p:cNvPr id="361" name="Google Shape;361;p65"/>
          <p:cNvSpPr txBox="1"/>
          <p:nvPr/>
        </p:nvSpPr>
        <p:spPr>
          <a:xfrm>
            <a:off x="179500" y="51300"/>
            <a:ext cx="8840100" cy="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2200" b="1">
                <a:solidFill>
                  <a:schemeClr val="dk1"/>
                </a:solidFill>
              </a:rPr>
              <a:t>Les acteurs de la scolarisation d’un élève en dispositif ulis école</a:t>
            </a:r>
            <a:endParaRPr sz="2200" b="1">
              <a:solidFill>
                <a:srgbClr val="FF0000"/>
              </a:solidFill>
            </a:endParaRPr>
          </a:p>
        </p:txBody>
      </p:sp>
      <p:sp>
        <p:nvSpPr>
          <p:cNvPr id="362" name="Google Shape;362;p65"/>
          <p:cNvSpPr/>
          <p:nvPr/>
        </p:nvSpPr>
        <p:spPr>
          <a:xfrm>
            <a:off x="683568" y="2304960"/>
            <a:ext cx="2771700" cy="1296000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600" b="1">
                <a:solidFill>
                  <a:schemeClr val="dk1"/>
                </a:solidFill>
              </a:rPr>
              <a:t>L’AVS-Co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363" name="Google Shape;363;p65"/>
          <p:cNvSpPr/>
          <p:nvPr/>
        </p:nvSpPr>
        <p:spPr>
          <a:xfrm>
            <a:off x="179512" y="3911584"/>
            <a:ext cx="4248600" cy="2448300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600" b="1">
                <a:solidFill>
                  <a:schemeClr val="dk1"/>
                </a:solidFill>
              </a:rPr>
              <a:t>Les enseignants de l’école :</a:t>
            </a:r>
            <a:endParaRPr/>
          </a:p>
          <a:p>
            <a:pPr algn="ctr">
              <a:buClr>
                <a:schemeClr val="dk1"/>
              </a:buClr>
              <a:buSzPts val="1400"/>
            </a:pPr>
            <a:r>
              <a:rPr lang="fr-FR">
                <a:solidFill>
                  <a:schemeClr val="dk1"/>
                </a:solidFill>
              </a:rPr>
              <a:t>- scolarisent des élèves bénéficiant du dispositif ULIS, dans leur classe</a:t>
            </a:r>
            <a:endParaRPr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400"/>
            </a:pPr>
            <a:r>
              <a:rPr lang="fr-FR">
                <a:solidFill>
                  <a:schemeClr val="dk1"/>
                </a:solidFill>
              </a:rPr>
              <a:t>- participent aux conseils des maîtres d’organisation de l’ULIS et aux ESS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4" name="Google Shape;364;p65"/>
          <p:cNvSpPr/>
          <p:nvPr/>
        </p:nvSpPr>
        <p:spPr>
          <a:xfrm>
            <a:off x="4736232" y="5373216"/>
            <a:ext cx="2592300" cy="1368300"/>
          </a:xfrm>
          <a:prstGeom prst="ellipse">
            <a:avLst/>
          </a:prstGeom>
          <a:solidFill>
            <a:srgbClr val="76923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600" b="1">
                <a:solidFill>
                  <a:schemeClr val="dk1"/>
                </a:solidFill>
              </a:rPr>
              <a:t>Les partenaires extérieurs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365" name="Google Shape;365;p65"/>
          <p:cNvSpPr/>
          <p:nvPr/>
        </p:nvSpPr>
        <p:spPr>
          <a:xfrm>
            <a:off x="4141802" y="3847205"/>
            <a:ext cx="2592900" cy="1296000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600"/>
            </a:pPr>
            <a:endParaRPr sz="1600" b="1" dirty="0">
              <a:solidFill>
                <a:schemeClr val="dk1"/>
              </a:solidFill>
            </a:endParaRPr>
          </a:p>
          <a:p>
            <a:pPr algn="ctr">
              <a:buSzPts val="1600"/>
            </a:pPr>
            <a:endParaRPr sz="1600" b="1" dirty="0">
              <a:solidFill>
                <a:schemeClr val="dk1"/>
              </a:solidFill>
            </a:endParaRPr>
          </a:p>
          <a:p>
            <a:pPr algn="ctr">
              <a:buClr>
                <a:schemeClr val="dk1"/>
              </a:buClr>
              <a:buSzPts val="1600"/>
            </a:pPr>
            <a:r>
              <a:rPr lang="fr-FR" sz="1600" b="1" dirty="0">
                <a:solidFill>
                  <a:schemeClr val="dk1"/>
                </a:solidFill>
              </a:rPr>
              <a:t>sous la responsabilité du Directeur d’école</a:t>
            </a:r>
            <a:endParaRPr sz="1600" b="1" dirty="0">
              <a:solidFill>
                <a:schemeClr val="dk1"/>
              </a:solidFill>
            </a:endParaRPr>
          </a:p>
          <a:p>
            <a:pPr algn="ctr">
              <a:buSzPts val="1600"/>
            </a:pPr>
            <a:endParaRPr sz="1600" b="1" dirty="0">
              <a:solidFill>
                <a:schemeClr val="dk1"/>
              </a:solidFill>
            </a:endParaRPr>
          </a:p>
          <a:p>
            <a:pPr algn="ctr">
              <a:buSzPts val="1600"/>
            </a:pPr>
            <a:endParaRPr sz="1600" b="1" dirty="0">
              <a:solidFill>
                <a:schemeClr val="dk1"/>
              </a:solidFill>
            </a:endParaRPr>
          </a:p>
        </p:txBody>
      </p:sp>
      <p:sp>
        <p:nvSpPr>
          <p:cNvPr id="366" name="Google Shape;366;p65"/>
          <p:cNvSpPr/>
          <p:nvPr/>
        </p:nvSpPr>
        <p:spPr>
          <a:xfrm>
            <a:off x="3023825" y="1268749"/>
            <a:ext cx="3096300" cy="1119600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fr-FR" sz="1800" b="1">
                <a:solidFill>
                  <a:schemeClr val="dk1"/>
                </a:solidFill>
              </a:rPr>
              <a:t>L’IEN</a:t>
            </a:r>
            <a:r>
              <a:rPr lang="fr-FR" sz="1600" b="1">
                <a:solidFill>
                  <a:schemeClr val="dk1"/>
                </a:solidFill>
              </a:rPr>
              <a:t> de circonscription et l’IEN ASH co-pilotent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367" name="Google Shape;367;p65"/>
          <p:cNvSpPr/>
          <p:nvPr/>
        </p:nvSpPr>
        <p:spPr>
          <a:xfrm>
            <a:off x="6627619" y="1310308"/>
            <a:ext cx="2191800" cy="1080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fr-FR" sz="1600" b="1">
                <a:solidFill>
                  <a:schemeClr val="lt1"/>
                </a:solidFill>
              </a:rPr>
              <a:t>Le psychologue EN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68" name="Google Shape;368;p65"/>
          <p:cNvSpPr/>
          <p:nvPr/>
        </p:nvSpPr>
        <p:spPr>
          <a:xfrm>
            <a:off x="6627616" y="4979218"/>
            <a:ext cx="2592300" cy="1368300"/>
          </a:xfrm>
          <a:prstGeom prst="ellipse">
            <a:avLst/>
          </a:prstGeom>
          <a:solidFill>
            <a:srgbClr val="76923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600" b="1">
                <a:solidFill>
                  <a:schemeClr val="dk1"/>
                </a:solidFill>
              </a:rPr>
              <a:t>dont La famille, partenaire privilégié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369" name="Google Shape;369;p65"/>
          <p:cNvSpPr/>
          <p:nvPr/>
        </p:nvSpPr>
        <p:spPr>
          <a:xfrm>
            <a:off x="3188060" y="2543432"/>
            <a:ext cx="3096300" cy="1368300"/>
          </a:xfrm>
          <a:prstGeom prst="ellipse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fr-FR" sz="1600" b="1">
                <a:solidFill>
                  <a:schemeClr val="dk1"/>
                </a:solidFill>
              </a:rPr>
              <a:t>Le coordonnateur du dispositif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370" name="Google Shape;370;p65"/>
          <p:cNvSpPr/>
          <p:nvPr/>
        </p:nvSpPr>
        <p:spPr>
          <a:xfrm>
            <a:off x="6827881" y="3740433"/>
            <a:ext cx="2191800" cy="1080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fr-FR" sz="1600" b="1">
                <a:solidFill>
                  <a:schemeClr val="lt1"/>
                </a:solidFill>
              </a:rPr>
              <a:t>L’Enseignant-Référent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71" name="Google Shape;371;p65"/>
          <p:cNvSpPr/>
          <p:nvPr/>
        </p:nvSpPr>
        <p:spPr>
          <a:xfrm>
            <a:off x="6734694" y="2524358"/>
            <a:ext cx="2191800" cy="10800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fr-FR" sz="1600" b="1">
                <a:solidFill>
                  <a:schemeClr val="lt1"/>
                </a:solidFill>
              </a:rPr>
              <a:t>Le médecin scolaire</a:t>
            </a:r>
            <a:endParaRPr sz="1600" b="1">
              <a:solidFill>
                <a:schemeClr val="lt1"/>
              </a:solidFill>
            </a:endParaRPr>
          </a:p>
        </p:txBody>
      </p:sp>
      <p:pic>
        <p:nvPicPr>
          <p:cNvPr id="372" name="Google Shape;37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7800" y="2489612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9100" y="3847200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3475" y="1132000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5" descr="girl-ico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775" y="2330329"/>
            <a:ext cx="646200" cy="64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5" descr="mom-icon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4625" y="6017375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1100" y="6155401"/>
            <a:ext cx="527200" cy="5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80700" y="5957863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37425" y="6017363"/>
            <a:ext cx="527200" cy="5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086610" y="3558638"/>
            <a:ext cx="646200" cy="646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72597" y="5628197"/>
            <a:ext cx="527200" cy="5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19478" y="6259566"/>
            <a:ext cx="646200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28096" y="6319073"/>
            <a:ext cx="1029428" cy="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9"/>
          <p:cNvSpPr txBox="1"/>
          <p:nvPr/>
        </p:nvSpPr>
        <p:spPr>
          <a:xfrm>
            <a:off x="0" y="-55418"/>
            <a:ext cx="9144000" cy="64633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r>
              <a:rPr lang="fr-FR" sz="2000" b="1">
                <a:solidFill>
                  <a:schemeClr val="dk1"/>
                </a:solidFill>
              </a:rPr>
              <a:t>Circulaire 2015-129 </a:t>
            </a:r>
            <a:endParaRPr/>
          </a:p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</p:txBody>
      </p:sp>
      <p:sp>
        <p:nvSpPr>
          <p:cNvPr id="419" name="Google Shape;419;p69"/>
          <p:cNvSpPr txBox="1"/>
          <p:nvPr/>
        </p:nvSpPr>
        <p:spPr>
          <a:xfrm>
            <a:off x="435979" y="806975"/>
            <a:ext cx="822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800" b="1">
                <a:solidFill>
                  <a:schemeClr val="dk1"/>
                </a:solidFill>
              </a:rPr>
              <a:t>Rôle du professeur de la classe de référence: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420" name="Google Shape;420;p69"/>
          <p:cNvSpPr/>
          <p:nvPr/>
        </p:nvSpPr>
        <p:spPr>
          <a:xfrm>
            <a:off x="591340" y="1392362"/>
            <a:ext cx="8064900" cy="5475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solidFill>
                <a:schemeClr val="dk1"/>
              </a:solidFill>
            </a:endParaRPr>
          </a:p>
          <a:p>
            <a:pPr>
              <a:buSzPts val="1800"/>
            </a:pPr>
            <a:r>
              <a:rPr lang="fr-FR" sz="1800"/>
              <a:t>C'est un acteur du PPS de l'élève, le travail réalisé dans sa classe sera  exposé lors de l'ESS.</a:t>
            </a:r>
            <a:endParaRPr/>
          </a:p>
          <a:p>
            <a:pPr algn="ctr">
              <a:buSzPts val="1800"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9"/>
          <p:cNvSpPr/>
          <p:nvPr/>
        </p:nvSpPr>
        <p:spPr>
          <a:xfrm>
            <a:off x="591340" y="2055226"/>
            <a:ext cx="8064900" cy="663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 dirty="0">
              <a:solidFill>
                <a:schemeClr val="dk1"/>
              </a:solidFill>
            </a:endParaRPr>
          </a:p>
          <a:p>
            <a:pPr>
              <a:buSzPts val="1800"/>
            </a:pPr>
            <a:r>
              <a:rPr lang="fr-FR" sz="1800" dirty="0"/>
              <a:t>Il est le responsable administratif (appel cantine, cahier d’appel) ; sauf autre organisation concertée.</a:t>
            </a:r>
            <a:endParaRPr dirty="0"/>
          </a:p>
          <a:p>
            <a:pPr algn="ctr">
              <a:buSzPts val="1800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9"/>
          <p:cNvSpPr/>
          <p:nvPr/>
        </p:nvSpPr>
        <p:spPr>
          <a:xfrm>
            <a:off x="591340" y="2923145"/>
            <a:ext cx="8064900" cy="534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800">
                <a:solidFill>
                  <a:schemeClr val="dk1"/>
                </a:solidFill>
              </a:rPr>
              <a:t> </a:t>
            </a:r>
            <a:endParaRPr/>
          </a:p>
          <a:p>
            <a:pPr>
              <a:buSzPts val="1800"/>
            </a:pPr>
            <a:r>
              <a:rPr lang="fr-FR" sz="1800"/>
              <a:t>Il porte une attention particulière, adapte les activités proposées.</a:t>
            </a:r>
            <a:endParaRPr/>
          </a:p>
          <a:p>
            <a:pPr algn="ctr"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9"/>
          <p:cNvSpPr/>
          <p:nvPr/>
        </p:nvSpPr>
        <p:spPr>
          <a:xfrm>
            <a:off x="591340" y="3597409"/>
            <a:ext cx="8064900" cy="516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800"/>
            </a:pPr>
            <a:r>
              <a:rPr lang="fr-FR" sz="1800">
                <a:solidFill>
                  <a:schemeClr val="dk1"/>
                </a:solidFill>
              </a:rPr>
              <a:t>Il c</a:t>
            </a:r>
            <a:r>
              <a:rPr lang="fr-FR" sz="1800"/>
              <a:t>ommunique régulièrement avec le coordonnateur d’Ulis.</a:t>
            </a:r>
            <a:endParaRPr/>
          </a:p>
          <a:p>
            <a:pPr algn="ctr">
              <a:buSzPts val="1800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9"/>
          <p:cNvSpPr/>
          <p:nvPr/>
        </p:nvSpPr>
        <p:spPr>
          <a:xfrm>
            <a:off x="591340" y="4363894"/>
            <a:ext cx="8064900" cy="576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fr-FR" sz="1800"/>
              <a:t>Il donne une place à l'élève dans la classe.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25" name="Google Shape;425;p69"/>
          <p:cNvSpPr/>
          <p:nvPr/>
        </p:nvSpPr>
        <p:spPr>
          <a:xfrm>
            <a:off x="591340" y="5096313"/>
            <a:ext cx="8064900" cy="576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r>
              <a:rPr lang="fr-FR" sz="1800"/>
              <a:t>Il évalue l'élève en concertation avec le coordonnateur d’Ulis.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0"/>
          <p:cNvSpPr txBox="1">
            <a:spLocks noGrp="1"/>
          </p:cNvSpPr>
          <p:nvPr>
            <p:ph type="subTitle" idx="4294967295"/>
          </p:nvPr>
        </p:nvSpPr>
        <p:spPr>
          <a:xfrm>
            <a:off x="326825" y="836712"/>
            <a:ext cx="8490300" cy="590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endParaRPr sz="2800" dirty="0"/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r>
              <a:rPr lang="fr-FR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site ASH91: </a:t>
            </a:r>
            <a:r>
              <a:rPr lang="fr-FR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www.ash91.ac-versailles.fr</a:t>
            </a:r>
            <a:endParaRPr lang="fr-FR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endParaRPr lang="fr-FR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endParaRPr lang="fr-FR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endParaRPr lang="fr-FR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endParaRPr lang="fr-FR"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189">
              <a:spcBef>
                <a:spcPts val="0"/>
              </a:spcBef>
              <a:buSzPts val="2800"/>
              <a:buFontTx/>
              <a:buChar char="-"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90"/>
          <p:cNvSpPr txBox="1"/>
          <p:nvPr/>
        </p:nvSpPr>
        <p:spPr>
          <a:xfrm>
            <a:off x="0" y="128712"/>
            <a:ext cx="91440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fr-FR" sz="2400" b="1" dirty="0">
                <a:solidFill>
                  <a:schemeClr val="dk1"/>
                </a:solidFill>
              </a:rPr>
              <a:t>Ressources numériques:</a:t>
            </a: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questionnaire coordo ULIS relu IEN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2356"/>
          <a:stretch/>
        </p:blipFill>
        <p:spPr>
          <a:xfrm>
            <a:off x="32495" y="260648"/>
            <a:ext cx="911150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/>
          <p:nvPr/>
        </p:nvSpPr>
        <p:spPr>
          <a:xfrm>
            <a:off x="0" y="-55427"/>
            <a:ext cx="9144000" cy="807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r>
              <a:rPr lang="fr-FR" sz="2000" b="1">
                <a:solidFill>
                  <a:schemeClr val="dk1"/>
                </a:solidFill>
              </a:rPr>
              <a:t>Textes fondateurs école inclusive/Ulis école</a:t>
            </a:r>
            <a:endParaRPr/>
          </a:p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</p:txBody>
      </p:sp>
      <p:sp>
        <p:nvSpPr>
          <p:cNvPr id="263" name="Google Shape;263;p56"/>
          <p:cNvSpPr/>
          <p:nvPr/>
        </p:nvSpPr>
        <p:spPr>
          <a:xfrm>
            <a:off x="288150" y="866000"/>
            <a:ext cx="8567700" cy="14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4A86E8"/>
              </a:buClr>
              <a:buSzPts val="1800"/>
            </a:pPr>
            <a:r>
              <a:rPr lang="fr-FR" sz="1800" b="1">
                <a:solidFill>
                  <a:srgbClr val="4A86E8"/>
                </a:solidFill>
              </a:rPr>
              <a:t>Loi de 2005</a:t>
            </a:r>
            <a:r>
              <a:rPr lang="fr-FR" sz="1800" b="1">
                <a:solidFill>
                  <a:srgbClr val="0070C0"/>
                </a:solidFill>
              </a:rPr>
              <a:t> </a:t>
            </a:r>
            <a:r>
              <a:rPr lang="fr-FR" sz="1800" b="1">
                <a:solidFill>
                  <a:schemeClr val="dk1"/>
                </a:solidFill>
              </a:rPr>
              <a:t>sur l’égalité des chances  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1800"/>
            </a:pPr>
            <a:r>
              <a:rPr lang="fr-FR" sz="1800" b="1">
                <a:solidFill>
                  <a:schemeClr val="dk1"/>
                </a:solidFill>
              </a:rPr>
              <a:t>→ </a:t>
            </a:r>
            <a:r>
              <a:rPr lang="fr-FR" sz="1800">
                <a:solidFill>
                  <a:schemeClr val="dk1"/>
                </a:solidFill>
              </a:rPr>
              <a:t>Priorité au milieu ordinaire de vie pour les personnes en situation de handicap.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r>
              <a:rPr lang="fr-FR" sz="1800">
                <a:solidFill>
                  <a:schemeClr val="dk1"/>
                </a:solidFill>
              </a:rPr>
              <a:t>→ La notion anglo-saxonne d’”</a:t>
            </a:r>
            <a:r>
              <a:rPr lang="fr-FR" sz="1800" i="1">
                <a:solidFill>
                  <a:schemeClr val="dk1"/>
                </a:solidFill>
              </a:rPr>
              <a:t>inclusive education</a:t>
            </a:r>
            <a:r>
              <a:rPr lang="fr-FR" sz="1800">
                <a:solidFill>
                  <a:schemeClr val="dk1"/>
                </a:solidFill>
              </a:rPr>
              <a:t>” est traduite par “</a:t>
            </a:r>
            <a:r>
              <a:rPr lang="fr-FR" sz="1800" u="sng">
                <a:solidFill>
                  <a:schemeClr val="dk1"/>
                </a:solidFill>
              </a:rPr>
              <a:t>scolarisation</a:t>
            </a:r>
            <a:endParaRPr/>
          </a:p>
        </p:txBody>
      </p:sp>
      <p:sp>
        <p:nvSpPr>
          <p:cNvPr id="264" name="Google Shape;264;p56"/>
          <p:cNvSpPr/>
          <p:nvPr/>
        </p:nvSpPr>
        <p:spPr>
          <a:xfrm>
            <a:off x="288150" y="2492200"/>
            <a:ext cx="8567700" cy="964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</a:pPr>
            <a:r>
              <a:rPr lang="fr-FR" sz="1800" b="1">
                <a:solidFill>
                  <a:srgbClr val="4A86E8"/>
                </a:solidFill>
              </a:rPr>
              <a:t>Circulaire n° 2009-087 du 17-7-2009</a:t>
            </a:r>
            <a:r>
              <a:rPr lang="fr-FR" sz="1800">
                <a:solidFill>
                  <a:schemeClr val="dk1"/>
                </a:solidFill>
              </a:rPr>
              <a:t> </a:t>
            </a:r>
            <a:r>
              <a:rPr lang="fr-FR" sz="1800" b="1">
                <a:solidFill>
                  <a:schemeClr val="dk1"/>
                </a:solidFill>
              </a:rPr>
              <a:t>→</a:t>
            </a:r>
            <a:r>
              <a:rPr lang="fr-FR" sz="1800">
                <a:solidFill>
                  <a:schemeClr val="dk1"/>
                </a:solidFill>
              </a:rPr>
              <a:t> La Classe d’Intégration Scolaire devient la Classe pour l’</a:t>
            </a:r>
            <a:r>
              <a:rPr lang="fr-FR" sz="1800" u="sng">
                <a:solidFill>
                  <a:schemeClr val="dk1"/>
                </a:solidFill>
              </a:rPr>
              <a:t>inclusion</a:t>
            </a:r>
            <a:r>
              <a:rPr lang="fr-FR" sz="1800">
                <a:solidFill>
                  <a:schemeClr val="dk1"/>
                </a:solidFill>
              </a:rPr>
              <a:t> scolaire.</a:t>
            </a:r>
            <a:endParaRPr/>
          </a:p>
        </p:txBody>
      </p:sp>
      <p:sp>
        <p:nvSpPr>
          <p:cNvPr id="265" name="Google Shape;265;p56"/>
          <p:cNvSpPr/>
          <p:nvPr/>
        </p:nvSpPr>
        <p:spPr>
          <a:xfrm>
            <a:off x="288150" y="3738475"/>
            <a:ext cx="8567700" cy="964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4A86E8"/>
              </a:buClr>
              <a:buSzPts val="1800"/>
            </a:pPr>
            <a:r>
              <a:rPr lang="fr-FR" sz="1800" b="1">
                <a:solidFill>
                  <a:srgbClr val="4A86E8"/>
                </a:solidFill>
              </a:rPr>
              <a:t>Loi de 2013</a:t>
            </a:r>
            <a:r>
              <a:rPr lang="fr-FR" sz="1800" b="1">
                <a:solidFill>
                  <a:srgbClr val="0070C0"/>
                </a:solidFill>
              </a:rPr>
              <a:t> </a:t>
            </a:r>
            <a:r>
              <a:rPr lang="fr-FR" sz="1800" b="1">
                <a:solidFill>
                  <a:schemeClr val="dk1"/>
                </a:solidFill>
              </a:rPr>
              <a:t>sur la refondation de l’école</a:t>
            </a:r>
            <a:endParaRPr sz="180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r>
              <a:rPr lang="fr-FR" sz="1800">
                <a:solidFill>
                  <a:schemeClr val="dk1"/>
                </a:solidFill>
              </a:rPr>
              <a:t>→ Concept d’école Inclusive </a:t>
            </a:r>
            <a:endParaRPr/>
          </a:p>
        </p:txBody>
      </p:sp>
      <p:sp>
        <p:nvSpPr>
          <p:cNvPr id="266" name="Google Shape;266;p56"/>
          <p:cNvSpPr/>
          <p:nvPr/>
        </p:nvSpPr>
        <p:spPr>
          <a:xfrm>
            <a:off x="288150" y="4984750"/>
            <a:ext cx="8567700" cy="1789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4A86E8"/>
              </a:buClr>
              <a:buSzPts val="1800"/>
            </a:pPr>
            <a:r>
              <a:rPr lang="fr-FR" sz="1800" b="1">
                <a:solidFill>
                  <a:srgbClr val="4A86E8"/>
                </a:solidFill>
              </a:rPr>
              <a:t>Circulaire 2015-129 du 21/08/201</a:t>
            </a:r>
            <a:r>
              <a:rPr lang="fr-FR" sz="1800" b="1">
                <a:solidFill>
                  <a:srgbClr val="538CD5"/>
                </a:solidFill>
              </a:rPr>
              <a:t>5 </a:t>
            </a:r>
            <a:r>
              <a:rPr lang="fr-FR" sz="1800" b="1">
                <a:solidFill>
                  <a:schemeClr val="dk1"/>
                </a:solidFill>
              </a:rPr>
              <a:t>Unités localisées pour l'inclusion scolaire (Ulis), dispositifs pour la scolarisation des élèves en situation de handicap dans le premier et le second degrés.</a:t>
            </a:r>
            <a:endParaRPr sz="1800" b="1">
              <a:solidFill>
                <a:schemeClr val="dk1"/>
              </a:solidFill>
            </a:endParaRPr>
          </a:p>
          <a:p>
            <a:r>
              <a:rPr lang="fr-FR" sz="1800">
                <a:solidFill>
                  <a:schemeClr val="dk1"/>
                </a:solidFill>
              </a:rPr>
              <a:t>→</a:t>
            </a:r>
            <a:r>
              <a:rPr lang="fr-FR" sz="1800">
                <a:solidFill>
                  <a:srgbClr val="16808D"/>
                </a:solidFill>
              </a:rPr>
              <a:t> </a:t>
            </a:r>
            <a:r>
              <a:rPr lang="fr-FR" sz="1800">
                <a:solidFill>
                  <a:schemeClr val="dk1"/>
                </a:solidFill>
              </a:rPr>
              <a:t>transformation des classes d’inclusion scolaire en Dispositif ULIS (Unité Localisée pour l’Inclusion Scolaire) </a:t>
            </a:r>
            <a:endParaRPr sz="1800">
              <a:solidFill>
                <a:schemeClr val="dk1"/>
              </a:solidFill>
            </a:endParaRPr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352928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4665"/>
            <a:ext cx="813690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3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7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800"/>
            </a:pPr>
            <a:endParaRPr sz="800" b="1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SzPts val="2000"/>
            </a:pPr>
            <a:r>
              <a:rPr lang="fr-FR" sz="2000" b="1">
                <a:solidFill>
                  <a:schemeClr val="dk1"/>
                </a:solidFill>
              </a:rPr>
              <a:t>Circulaire 2015-129</a:t>
            </a:r>
            <a:endParaRPr sz="800" b="1">
              <a:solidFill>
                <a:schemeClr val="dk1"/>
              </a:solidFill>
            </a:endParaRPr>
          </a:p>
        </p:txBody>
      </p:sp>
      <p:sp>
        <p:nvSpPr>
          <p:cNvPr id="272" name="Google Shape;272;p57"/>
          <p:cNvSpPr txBox="1"/>
          <p:nvPr/>
        </p:nvSpPr>
        <p:spPr>
          <a:xfrm>
            <a:off x="395561" y="773327"/>
            <a:ext cx="5184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800" b="1">
                <a:solidFill>
                  <a:schemeClr val="dk1"/>
                </a:solidFill>
              </a:rPr>
              <a:t>Principes :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73" name="Google Shape;273;p57"/>
          <p:cNvSpPr txBox="1"/>
          <p:nvPr/>
        </p:nvSpPr>
        <p:spPr>
          <a:xfrm>
            <a:off x="395525" y="1269625"/>
            <a:ext cx="8453100" cy="735600"/>
          </a:xfrm>
          <a:prstGeom prst="rect">
            <a:avLst/>
          </a:prstGeom>
          <a:solidFill>
            <a:srgbClr val="D5A6B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fr-FR" sz="2000" dirty="0">
                <a:solidFill>
                  <a:schemeClr val="dk1"/>
                </a:solidFill>
              </a:rPr>
              <a:t>Les élèves bénéficiant de l'Ulis sont des élèves </a:t>
            </a:r>
            <a:r>
              <a:rPr lang="fr-FR" sz="2000" u="sng" dirty="0">
                <a:solidFill>
                  <a:schemeClr val="dk1"/>
                </a:solidFill>
              </a:rPr>
              <a:t>de droit commun</a:t>
            </a:r>
            <a:r>
              <a:rPr lang="fr-FR" sz="2000" dirty="0">
                <a:solidFill>
                  <a:schemeClr val="dk1"/>
                </a:solidFill>
              </a:rPr>
              <a:t>. Ils sont des élèves </a:t>
            </a:r>
            <a:r>
              <a:rPr lang="fr-FR" sz="2000" b="1" dirty="0">
                <a:solidFill>
                  <a:schemeClr val="dk1"/>
                </a:solidFill>
              </a:rPr>
              <a:t>à part entière de l'établissement scolaire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74" name="Google Shape;274;p57"/>
          <p:cNvSpPr txBox="1"/>
          <p:nvPr/>
        </p:nvSpPr>
        <p:spPr>
          <a:xfrm>
            <a:off x="395561" y="2189344"/>
            <a:ext cx="8453100" cy="735600"/>
          </a:xfrm>
          <a:prstGeom prst="rect">
            <a:avLst/>
          </a:prstGeom>
          <a:solidFill>
            <a:srgbClr val="D5A6B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fr-FR" sz="2000" dirty="0">
                <a:solidFill>
                  <a:schemeClr val="dk1"/>
                </a:solidFill>
              </a:rPr>
              <a:t>Ils </a:t>
            </a:r>
            <a:r>
              <a:rPr lang="fr-FR" sz="2000" b="1" dirty="0">
                <a:solidFill>
                  <a:schemeClr val="dk1"/>
                </a:solidFill>
              </a:rPr>
              <a:t>participent</a:t>
            </a:r>
            <a:r>
              <a:rPr lang="fr-FR" sz="2000" dirty="0">
                <a:solidFill>
                  <a:schemeClr val="dk1"/>
                </a:solidFill>
              </a:rPr>
              <a:t> aux activités organisées pour tous les élèves dans le cadre du </a:t>
            </a:r>
            <a:r>
              <a:rPr lang="fr-FR" sz="2000" b="1" dirty="0">
                <a:solidFill>
                  <a:schemeClr val="dk1"/>
                </a:solidFill>
              </a:rPr>
              <a:t>projet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r>
              <a:rPr lang="fr-FR" sz="2000" b="1" dirty="0">
                <a:solidFill>
                  <a:schemeClr val="dk1"/>
                </a:solidFill>
              </a:rPr>
              <a:t>d'école</a:t>
            </a:r>
            <a:r>
              <a:rPr lang="fr-FR" sz="2000" dirty="0">
                <a:solidFill>
                  <a:schemeClr val="dk1"/>
                </a:solidFill>
              </a:rPr>
              <a:t> ou d'établissement.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75" name="Google Shape;275;p57"/>
          <p:cNvSpPr txBox="1"/>
          <p:nvPr/>
        </p:nvSpPr>
        <p:spPr>
          <a:xfrm>
            <a:off x="395525" y="3212976"/>
            <a:ext cx="8453100" cy="1269600"/>
          </a:xfrm>
          <a:prstGeom prst="rect">
            <a:avLst/>
          </a:prstGeom>
          <a:solidFill>
            <a:srgbClr val="D5A6B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fr-FR" sz="2000" dirty="0">
                <a:solidFill>
                  <a:schemeClr val="dk1"/>
                </a:solidFill>
              </a:rPr>
              <a:t>L'Ulis offre aux élèves la possibilité de </a:t>
            </a:r>
            <a:r>
              <a:rPr lang="fr-FR" sz="2000" b="1" dirty="0">
                <a:solidFill>
                  <a:schemeClr val="dk1"/>
                </a:solidFill>
              </a:rPr>
              <a:t>poursuivre en inclusion des apprentissages adaptés à leurs potentialités et à leurs besoins </a:t>
            </a:r>
            <a:r>
              <a:rPr lang="fr-FR" sz="2000" dirty="0">
                <a:solidFill>
                  <a:schemeClr val="dk1"/>
                </a:solidFill>
              </a:rPr>
              <a:t>et d'acquérir des compétences sociales et scolaires, même lorsque leurs acquis sont très réduits.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76" name="Google Shape;276;p57"/>
          <p:cNvSpPr txBox="1"/>
          <p:nvPr/>
        </p:nvSpPr>
        <p:spPr>
          <a:xfrm>
            <a:off x="395550" y="4653136"/>
            <a:ext cx="8453100" cy="1440600"/>
          </a:xfrm>
          <a:prstGeom prst="rect">
            <a:avLst/>
          </a:prstGeom>
          <a:solidFill>
            <a:srgbClr val="D5A6BD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fr-FR" sz="2000" dirty="0">
                <a:solidFill>
                  <a:schemeClr val="dk1"/>
                </a:solidFill>
              </a:rPr>
              <a:t>La classe de référence est la classe ou la division correspondant approximativement à la classe d'âge de l'élève orienté en ULIS,  conformément à son projet personnalisé de scolarisation (PPS). </a:t>
            </a:r>
            <a:endParaRPr sz="2000" dirty="0"/>
          </a:p>
          <a:p>
            <a:pPr>
              <a:buClr>
                <a:schemeClr val="dk1"/>
              </a:buClr>
              <a:buSzPts val="2000"/>
            </a:pPr>
            <a:r>
              <a:rPr lang="fr-FR" sz="2000" dirty="0">
                <a:solidFill>
                  <a:schemeClr val="dk1"/>
                </a:solidFill>
              </a:rPr>
              <a:t>Il bénéficie de </a:t>
            </a:r>
            <a:r>
              <a:rPr lang="fr-FR" sz="2000" b="1" dirty="0">
                <a:solidFill>
                  <a:schemeClr val="dk1"/>
                </a:solidFill>
              </a:rPr>
              <a:t>temps de regroupement autant que de besoin</a:t>
            </a:r>
            <a:r>
              <a:rPr lang="fr-FR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6"/>
          <p:cNvSpPr/>
          <p:nvPr/>
        </p:nvSpPr>
        <p:spPr>
          <a:xfrm>
            <a:off x="-10825" y="0"/>
            <a:ext cx="9144000" cy="97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84" name="Google Shape;484;p76" descr="sépara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25" y="867375"/>
            <a:ext cx="9144000" cy="1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6"/>
          <p:cNvSpPr txBox="1"/>
          <p:nvPr/>
        </p:nvSpPr>
        <p:spPr>
          <a:xfrm>
            <a:off x="249175" y="151650"/>
            <a:ext cx="55134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3000" b="1"/>
              <a:t>Que regroupent les TFC?</a:t>
            </a:r>
            <a:endParaRPr/>
          </a:p>
        </p:txBody>
      </p:sp>
      <p:grpSp>
        <p:nvGrpSpPr>
          <p:cNvPr id="486" name="Google Shape;486;p76"/>
          <p:cNvGrpSpPr/>
          <p:nvPr/>
        </p:nvGrpSpPr>
        <p:grpSpPr>
          <a:xfrm>
            <a:off x="708923" y="1441364"/>
            <a:ext cx="1861826" cy="1956806"/>
            <a:chOff x="447625" y="1191546"/>
            <a:chExt cx="2607600" cy="2835129"/>
          </a:xfrm>
        </p:grpSpPr>
        <p:sp>
          <p:nvSpPr>
            <p:cNvPr id="487" name="Google Shape;487;p76"/>
            <p:cNvSpPr/>
            <p:nvPr/>
          </p:nvSpPr>
          <p:spPr>
            <a:xfrm>
              <a:off x="447625" y="1614975"/>
              <a:ext cx="2607600" cy="2411700"/>
            </a:xfrm>
            <a:prstGeom prst="ellipse">
              <a:avLst/>
            </a:prstGeom>
            <a:solidFill>
              <a:srgbClr val="F9CB9C"/>
            </a:solidFill>
            <a:ln w="152400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/>
                <a:t>Handicap mental</a:t>
              </a:r>
              <a:endParaRPr sz="1800"/>
            </a:p>
          </p:txBody>
        </p:sp>
        <p:pic>
          <p:nvPicPr>
            <p:cNvPr id="488" name="Google Shape;488;p76" descr="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75181" y="1191546"/>
              <a:ext cx="952500" cy="952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9" name="Google Shape;489;p76"/>
          <p:cNvGrpSpPr/>
          <p:nvPr/>
        </p:nvGrpSpPr>
        <p:grpSpPr>
          <a:xfrm>
            <a:off x="3620639" y="1469924"/>
            <a:ext cx="1902733" cy="1899696"/>
            <a:chOff x="6124642" y="1117571"/>
            <a:chExt cx="2907600" cy="3037570"/>
          </a:xfrm>
        </p:grpSpPr>
        <p:sp>
          <p:nvSpPr>
            <p:cNvPr id="490" name="Google Shape;490;p76"/>
            <p:cNvSpPr/>
            <p:nvPr/>
          </p:nvSpPr>
          <p:spPr>
            <a:xfrm>
              <a:off x="6124642" y="1511841"/>
              <a:ext cx="2907600" cy="2643300"/>
            </a:xfrm>
            <a:prstGeom prst="ellipse">
              <a:avLst/>
            </a:prstGeom>
            <a:solidFill>
              <a:srgbClr val="9FC5E8"/>
            </a:solidFill>
            <a:ln w="1524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/>
                <a:t>Handicap psychique</a:t>
              </a:r>
              <a:endParaRPr sz="1800"/>
            </a:p>
          </p:txBody>
        </p:sp>
        <p:pic>
          <p:nvPicPr>
            <p:cNvPr id="491" name="Google Shape;491;p76" descr="2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17406" y="1117571"/>
              <a:ext cx="952500" cy="952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76"/>
          <p:cNvGrpSpPr/>
          <p:nvPr/>
        </p:nvGrpSpPr>
        <p:grpSpPr>
          <a:xfrm>
            <a:off x="6694822" y="1450339"/>
            <a:ext cx="1861826" cy="1938845"/>
            <a:chOff x="3213456" y="3803121"/>
            <a:chExt cx="2607600" cy="2828779"/>
          </a:xfrm>
        </p:grpSpPr>
        <p:sp>
          <p:nvSpPr>
            <p:cNvPr id="493" name="Google Shape;493;p76"/>
            <p:cNvSpPr/>
            <p:nvPr/>
          </p:nvSpPr>
          <p:spPr>
            <a:xfrm>
              <a:off x="3213456" y="4220200"/>
              <a:ext cx="2607600" cy="2411700"/>
            </a:xfrm>
            <a:prstGeom prst="ellipse">
              <a:avLst/>
            </a:prstGeom>
            <a:solidFill>
              <a:srgbClr val="D5A6BD"/>
            </a:solidFill>
            <a:ln w="1524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1800"/>
                <a:t>Handicap cognitif</a:t>
              </a:r>
              <a:endParaRPr sz="1800"/>
            </a:p>
          </p:txBody>
        </p:sp>
        <p:pic>
          <p:nvPicPr>
            <p:cNvPr id="494" name="Google Shape;494;p76" descr="3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41006" y="3803121"/>
              <a:ext cx="952500" cy="952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76"/>
          <p:cNvSpPr/>
          <p:nvPr/>
        </p:nvSpPr>
        <p:spPr>
          <a:xfrm>
            <a:off x="249175" y="4271825"/>
            <a:ext cx="2781300" cy="2340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9CB9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« La personne ayant une déficience intellectuelle a une capacité plus limitée d'apprentissage et un développement de l'intelligence qui diffère de la moyenne des gens. » OMS</a:t>
            </a:r>
            <a:endParaRPr/>
          </a:p>
        </p:txBody>
      </p:sp>
      <p:sp>
        <p:nvSpPr>
          <p:cNvPr id="496" name="Google Shape;496;p76"/>
          <p:cNvSpPr/>
          <p:nvPr/>
        </p:nvSpPr>
        <p:spPr>
          <a:xfrm>
            <a:off x="3263750" y="4271825"/>
            <a:ext cx="2781300" cy="2340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</a:pPr>
            <a:r>
              <a:rPr lang="fr-FR">
                <a:solidFill>
                  <a:schemeClr val="dk1"/>
                </a:solidFill>
              </a:rPr>
              <a:t>Caractérisé par une </a:t>
            </a:r>
            <a:r>
              <a:rPr lang="fr-FR" b="1">
                <a:solidFill>
                  <a:schemeClr val="dk1"/>
                </a:solidFill>
              </a:rPr>
              <a:t>alternance </a:t>
            </a:r>
            <a:r>
              <a:rPr lang="fr-FR">
                <a:solidFill>
                  <a:schemeClr val="dk1"/>
                </a:solidFill>
              </a:rPr>
              <a:t>d’états psychiques calmes ou tendus,  par des difficultés à acquérir ou à exprimer des </a:t>
            </a:r>
            <a:r>
              <a:rPr lang="fr-FR" b="1">
                <a:solidFill>
                  <a:schemeClr val="dk1"/>
                </a:solidFill>
              </a:rPr>
              <a:t>habiletés psychosociales</a:t>
            </a:r>
            <a:r>
              <a:rPr lang="fr-FR">
                <a:solidFill>
                  <a:schemeClr val="dk1"/>
                </a:solidFill>
              </a:rPr>
              <a:t>, avec des déficits d’attention et des difficultés à élaborer et suivre un plan d’action.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  <p:sp>
        <p:nvSpPr>
          <p:cNvPr id="497" name="Google Shape;497;p76"/>
          <p:cNvSpPr/>
          <p:nvPr/>
        </p:nvSpPr>
        <p:spPr>
          <a:xfrm>
            <a:off x="6242325" y="4271675"/>
            <a:ext cx="2781300" cy="2340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5A6BD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r-FR">
                <a:solidFill>
                  <a:schemeClr val="dk1"/>
                </a:solidFill>
              </a:rPr>
              <a:t>Les fonctions cognitives sont les capacités de notre cerveau qui nous permettent notamment de </a:t>
            </a:r>
            <a:r>
              <a:rPr lang="fr-FR" b="1">
                <a:solidFill>
                  <a:schemeClr val="dk1"/>
                </a:solidFill>
              </a:rPr>
              <a:t>communiquer</a:t>
            </a:r>
            <a:r>
              <a:rPr lang="fr-FR">
                <a:solidFill>
                  <a:schemeClr val="dk1"/>
                </a:solidFill>
              </a:rPr>
              <a:t>, de </a:t>
            </a:r>
            <a:r>
              <a:rPr lang="fr-FR" b="1">
                <a:solidFill>
                  <a:schemeClr val="dk1"/>
                </a:solidFill>
              </a:rPr>
              <a:t>percevoir </a:t>
            </a:r>
            <a:r>
              <a:rPr lang="fr-FR">
                <a:solidFill>
                  <a:schemeClr val="dk1"/>
                </a:solidFill>
              </a:rPr>
              <a:t>notre environnement, de nous </a:t>
            </a:r>
            <a:r>
              <a:rPr lang="fr-FR" b="1">
                <a:solidFill>
                  <a:schemeClr val="dk1"/>
                </a:solidFill>
              </a:rPr>
              <a:t>concentrer</a:t>
            </a:r>
            <a:r>
              <a:rPr lang="fr-FR">
                <a:solidFill>
                  <a:schemeClr val="dk1"/>
                </a:solidFill>
              </a:rPr>
              <a:t>, de nous </a:t>
            </a:r>
            <a:r>
              <a:rPr lang="fr-FR" b="1">
                <a:solidFill>
                  <a:schemeClr val="dk1"/>
                </a:solidFill>
              </a:rPr>
              <a:t>souvenir </a:t>
            </a:r>
            <a:r>
              <a:rPr lang="fr-FR">
                <a:solidFill>
                  <a:schemeClr val="dk1"/>
                </a:solidFill>
              </a:rPr>
              <a:t>d’un événement ou </a:t>
            </a:r>
            <a:r>
              <a:rPr lang="fr-FR" b="1">
                <a:solidFill>
                  <a:schemeClr val="dk1"/>
                </a:solidFill>
              </a:rPr>
              <a:t>d’accumuler </a:t>
            </a:r>
            <a:r>
              <a:rPr lang="fr-FR">
                <a:solidFill>
                  <a:schemeClr val="dk1"/>
                </a:solidFill>
              </a:rPr>
              <a:t>des connaissances.</a:t>
            </a:r>
            <a:endParaRPr>
              <a:solidFill>
                <a:schemeClr val="dk1"/>
              </a:solidFill>
            </a:endParaRPr>
          </a:p>
          <a:p>
            <a:endParaRPr/>
          </a:p>
        </p:txBody>
      </p:sp>
      <p:cxnSp>
        <p:nvCxnSpPr>
          <p:cNvPr id="498" name="Google Shape;498;p76"/>
          <p:cNvCxnSpPr>
            <a:stCxn id="487" idx="4"/>
            <a:endCxn id="495" idx="3"/>
          </p:cNvCxnSpPr>
          <p:nvPr/>
        </p:nvCxnSpPr>
        <p:spPr>
          <a:xfrm>
            <a:off x="1639837" y="3398170"/>
            <a:ext cx="0" cy="873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9" name="Google Shape;499;p76"/>
          <p:cNvCxnSpPr/>
          <p:nvPr/>
        </p:nvCxnSpPr>
        <p:spPr>
          <a:xfrm>
            <a:off x="4561187" y="3398170"/>
            <a:ext cx="0" cy="873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0" name="Google Shape;500;p76"/>
          <p:cNvCxnSpPr/>
          <p:nvPr/>
        </p:nvCxnSpPr>
        <p:spPr>
          <a:xfrm>
            <a:off x="7625749" y="3398170"/>
            <a:ext cx="0" cy="8736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851" y="3725668"/>
            <a:ext cx="2121488" cy="209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25" y="1204313"/>
            <a:ext cx="2575477" cy="200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525" y="3877467"/>
            <a:ext cx="1910869" cy="1866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60"/>
          <p:cNvSpPr/>
          <p:nvPr/>
        </p:nvSpPr>
        <p:spPr>
          <a:xfrm>
            <a:off x="-10050" y="50550"/>
            <a:ext cx="9164100" cy="939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304" name="Google Shape;304;p60"/>
          <p:cNvSpPr txBox="1"/>
          <p:nvPr/>
        </p:nvSpPr>
        <p:spPr>
          <a:xfrm>
            <a:off x="0" y="133950"/>
            <a:ext cx="4125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3000"/>
              <a:t>L’école inclusive ?</a:t>
            </a:r>
            <a:endParaRPr sz="3000"/>
          </a:p>
        </p:txBody>
      </p:sp>
      <p:pic>
        <p:nvPicPr>
          <p:cNvPr id="305" name="Google Shape;305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7601" y="1277409"/>
            <a:ext cx="1910869" cy="1895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60"/>
          <p:cNvGrpSpPr/>
          <p:nvPr/>
        </p:nvGrpSpPr>
        <p:grpSpPr>
          <a:xfrm>
            <a:off x="1788775" y="1184343"/>
            <a:ext cx="6778250" cy="3707983"/>
            <a:chOff x="1480600" y="1330150"/>
            <a:chExt cx="6778250" cy="3707983"/>
          </a:xfrm>
        </p:grpSpPr>
        <p:sp>
          <p:nvSpPr>
            <p:cNvPr id="307" name="Google Shape;307;p60"/>
            <p:cNvSpPr/>
            <p:nvPr/>
          </p:nvSpPr>
          <p:spPr>
            <a:xfrm>
              <a:off x="5323425" y="4217475"/>
              <a:ext cx="1756200" cy="8004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2400"/>
                <a:t>Exclusion</a:t>
              </a:r>
              <a:endParaRPr sz="2400"/>
            </a:p>
          </p:txBody>
        </p:sp>
        <p:sp>
          <p:nvSpPr>
            <p:cNvPr id="308" name="Google Shape;308;p60"/>
            <p:cNvSpPr/>
            <p:nvPr/>
          </p:nvSpPr>
          <p:spPr>
            <a:xfrm>
              <a:off x="1480600" y="4237733"/>
              <a:ext cx="1756200" cy="8004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2400"/>
                <a:t>Intégration</a:t>
              </a:r>
              <a:endParaRPr sz="2400"/>
            </a:p>
          </p:txBody>
        </p:sp>
        <p:sp>
          <p:nvSpPr>
            <p:cNvPr id="309" name="Google Shape;309;p60"/>
            <p:cNvSpPr/>
            <p:nvPr/>
          </p:nvSpPr>
          <p:spPr>
            <a:xfrm>
              <a:off x="1665900" y="1330150"/>
              <a:ext cx="2007600" cy="8004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2400"/>
                <a:t>Ségrégation</a:t>
              </a:r>
              <a:endParaRPr sz="2400"/>
            </a:p>
          </p:txBody>
        </p:sp>
        <p:sp>
          <p:nvSpPr>
            <p:cNvPr id="310" name="Google Shape;310;p60"/>
            <p:cNvSpPr/>
            <p:nvPr/>
          </p:nvSpPr>
          <p:spPr>
            <a:xfrm>
              <a:off x="6502650" y="1423217"/>
              <a:ext cx="1756200" cy="800400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fr-FR" sz="2400"/>
                <a:t>Inclusion</a:t>
              </a:r>
              <a:endParaRPr sz="2400"/>
            </a:p>
          </p:txBody>
        </p:sp>
      </p:grpSp>
      <p:sp>
        <p:nvSpPr>
          <p:cNvPr id="311" name="Google Shape;311;p60"/>
          <p:cNvSpPr/>
          <p:nvPr/>
        </p:nvSpPr>
        <p:spPr>
          <a:xfrm>
            <a:off x="3156275" y="159750"/>
            <a:ext cx="1294200" cy="6459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Exclusion</a:t>
            </a:r>
            <a:endParaRPr sz="1800"/>
          </a:p>
        </p:txBody>
      </p:sp>
      <p:sp>
        <p:nvSpPr>
          <p:cNvPr id="312" name="Google Shape;312;p60"/>
          <p:cNvSpPr/>
          <p:nvPr/>
        </p:nvSpPr>
        <p:spPr>
          <a:xfrm>
            <a:off x="7726150" y="120900"/>
            <a:ext cx="1294200" cy="6459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Inclusion</a:t>
            </a:r>
            <a:endParaRPr sz="1800"/>
          </a:p>
        </p:txBody>
      </p:sp>
      <p:sp>
        <p:nvSpPr>
          <p:cNvPr id="313" name="Google Shape;313;p60"/>
          <p:cNvSpPr/>
          <p:nvPr/>
        </p:nvSpPr>
        <p:spPr>
          <a:xfrm>
            <a:off x="4521475" y="146550"/>
            <a:ext cx="1553700" cy="6459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Ségrégation</a:t>
            </a:r>
            <a:endParaRPr sz="1800"/>
          </a:p>
        </p:txBody>
      </p:sp>
      <p:sp>
        <p:nvSpPr>
          <p:cNvPr id="314" name="Google Shape;314;p60"/>
          <p:cNvSpPr/>
          <p:nvPr/>
        </p:nvSpPr>
        <p:spPr>
          <a:xfrm>
            <a:off x="6146163" y="120900"/>
            <a:ext cx="1395000" cy="6459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Intégration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1"/>
          <p:cNvSpPr/>
          <p:nvPr/>
        </p:nvSpPr>
        <p:spPr>
          <a:xfrm>
            <a:off x="768975" y="878850"/>
            <a:ext cx="2385300" cy="1428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400"/>
              <a:t>L’INCLUSION ?</a:t>
            </a:r>
            <a:endParaRPr sz="2400"/>
          </a:p>
        </p:txBody>
      </p:sp>
      <p:sp>
        <p:nvSpPr>
          <p:cNvPr id="320" name="Google Shape;320;p61"/>
          <p:cNvSpPr/>
          <p:nvPr/>
        </p:nvSpPr>
        <p:spPr>
          <a:xfrm>
            <a:off x="1369475" y="3429000"/>
            <a:ext cx="2228400" cy="1176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Il va en inclusion</a:t>
            </a:r>
            <a:endParaRPr sz="1800"/>
          </a:p>
        </p:txBody>
      </p:sp>
      <p:sp>
        <p:nvSpPr>
          <p:cNvPr id="321" name="Google Shape;321;p61"/>
          <p:cNvSpPr/>
          <p:nvPr/>
        </p:nvSpPr>
        <p:spPr>
          <a:xfrm>
            <a:off x="6504075" y="3429000"/>
            <a:ext cx="2228400" cy="1176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il va en non inclusion ?!</a:t>
            </a:r>
            <a:endParaRPr sz="1800"/>
          </a:p>
        </p:txBody>
      </p:sp>
      <p:pic>
        <p:nvPicPr>
          <p:cNvPr id="322" name="Google Shape;322;p61" descr="10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426" y="993451"/>
            <a:ext cx="2071499" cy="193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476" y="1416714"/>
            <a:ext cx="1652525" cy="16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61"/>
          <p:cNvSpPr/>
          <p:nvPr/>
        </p:nvSpPr>
        <p:spPr>
          <a:xfrm>
            <a:off x="706200" y="5140375"/>
            <a:ext cx="2808300" cy="98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La classe de référence</a:t>
            </a:r>
            <a:endParaRPr sz="1800"/>
          </a:p>
        </p:txBody>
      </p:sp>
      <p:sp>
        <p:nvSpPr>
          <p:cNvPr id="325" name="Google Shape;325;p61"/>
          <p:cNvSpPr/>
          <p:nvPr/>
        </p:nvSpPr>
        <p:spPr>
          <a:xfrm>
            <a:off x="5924175" y="5216800"/>
            <a:ext cx="2808300" cy="987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1800"/>
              <a:t>Le dispositif Ulis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4"/>
          <p:cNvSpPr/>
          <p:nvPr/>
        </p:nvSpPr>
        <p:spPr>
          <a:xfrm>
            <a:off x="664875" y="1606875"/>
            <a:ext cx="7750800" cy="495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800"/>
            </a:pPr>
            <a:endParaRPr sz="1800"/>
          </a:p>
          <a:p>
            <a:pPr>
              <a:buSzPts val="1800"/>
            </a:pPr>
            <a:r>
              <a:rPr lang="fr-FR" sz="1800"/>
              <a:t>Tom va dans sa classe de référence (CM1)  :</a:t>
            </a:r>
            <a:endParaRPr/>
          </a:p>
          <a:p>
            <a:pPr marL="285743" indent="-285743">
              <a:buSzPts val="1800"/>
              <a:buFont typeface="Arial"/>
              <a:buChar char="•"/>
            </a:pPr>
            <a:r>
              <a:rPr lang="fr-FR" sz="1800"/>
              <a:t>en EPS, </a:t>
            </a:r>
            <a:endParaRPr sz="1800"/>
          </a:p>
          <a:p>
            <a:pPr marL="285743" indent="-285743">
              <a:buSzPts val="1800"/>
              <a:buFont typeface="Arial"/>
              <a:buChar char="•"/>
            </a:pPr>
            <a:r>
              <a:rPr lang="fr-FR" sz="1800"/>
              <a:t>en Arts Plastiques, </a:t>
            </a:r>
            <a:endParaRPr sz="1800"/>
          </a:p>
          <a:p>
            <a:pPr marL="285743" indent="-285743">
              <a:buSzPts val="1800"/>
              <a:buFont typeface="Arial"/>
              <a:buChar char="•"/>
            </a:pPr>
            <a:r>
              <a:rPr lang="fr-FR" sz="1800"/>
              <a:t>en Histoire-Géographie, </a:t>
            </a:r>
            <a:endParaRPr/>
          </a:p>
          <a:p>
            <a:pPr marL="285743" indent="-285743">
              <a:buSzPts val="1800"/>
              <a:buFont typeface="Arial"/>
              <a:buChar char="•"/>
            </a:pPr>
            <a:r>
              <a:rPr lang="fr-FR" sz="1800"/>
              <a:t>en sciences sur le projet de EDD</a:t>
            </a:r>
            <a:endParaRPr/>
          </a:p>
          <a:p>
            <a:pPr marL="285743" indent="-285743">
              <a:buSzPts val="1800"/>
              <a:buFont typeface="Arial"/>
              <a:buChar char="•"/>
            </a:pPr>
            <a:r>
              <a:rPr lang="fr-FR" sz="1800"/>
              <a:t>en anglais (en auditeur libre ) où il essaie de répéter, avec l’AVS-Co.</a:t>
            </a:r>
            <a:endParaRPr sz="1800"/>
          </a:p>
          <a:p>
            <a:endParaRPr sz="1800"/>
          </a:p>
          <a:p>
            <a:pPr>
              <a:buSzPts val="1800"/>
            </a:pPr>
            <a:r>
              <a:rPr lang="fr-FR" sz="1800"/>
              <a:t>En temps de regroupement, il travaille sur les compétences des apprentissages fondamentaux : lecture (phonologie, décodage/encodage, compréhension) et en mathématiques, mais aussi sur l’espace et le temps. Enfin, un travail spécifique sur l’autonomie lui est proposé.</a:t>
            </a:r>
            <a:endParaRPr sz="1800"/>
          </a:p>
        </p:txBody>
      </p:sp>
      <p:sp>
        <p:nvSpPr>
          <p:cNvPr id="349" name="Google Shape;349;p64"/>
          <p:cNvSpPr/>
          <p:nvPr/>
        </p:nvSpPr>
        <p:spPr>
          <a:xfrm>
            <a:off x="4573363" y="423250"/>
            <a:ext cx="1335000" cy="89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2400"/>
            </a:pPr>
            <a:r>
              <a:rPr lang="fr-FR" sz="2400"/>
              <a:t>Tom, </a:t>
            </a:r>
            <a:endParaRPr sz="2400"/>
          </a:p>
          <a:p>
            <a:pPr>
              <a:buSzPts val="2400"/>
            </a:pPr>
            <a:r>
              <a:rPr lang="fr-FR" sz="2400"/>
              <a:t>10 ans. </a:t>
            </a:r>
            <a:endParaRPr sz="2400"/>
          </a:p>
        </p:txBody>
      </p:sp>
      <p:pic>
        <p:nvPicPr>
          <p:cNvPr id="350" name="Google Shape;35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189" y="362639"/>
            <a:ext cx="1217025" cy="101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4"/>
          <p:cNvSpPr/>
          <p:nvPr/>
        </p:nvSpPr>
        <p:spPr>
          <a:xfrm>
            <a:off x="246950" y="320550"/>
            <a:ext cx="1994700" cy="91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Notion de classe de référence. </a:t>
            </a:r>
            <a:endParaRPr/>
          </a:p>
        </p:txBody>
      </p:sp>
      <p:sp>
        <p:nvSpPr>
          <p:cNvPr id="352" name="Google Shape;352;p64"/>
          <p:cNvSpPr/>
          <p:nvPr/>
        </p:nvSpPr>
        <p:spPr>
          <a:xfrm>
            <a:off x="6420975" y="413050"/>
            <a:ext cx="1994700" cy="91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Prise en compte de l’élève au regard de ses besoins, de son âge. </a:t>
            </a:r>
            <a:endParaRPr/>
          </a:p>
        </p:txBody>
      </p:sp>
      <p:sp>
        <p:nvSpPr>
          <p:cNvPr id="353" name="Google Shape;353;p64"/>
          <p:cNvSpPr/>
          <p:nvPr/>
        </p:nvSpPr>
        <p:spPr>
          <a:xfrm>
            <a:off x="6762925" y="1784175"/>
            <a:ext cx="1994700" cy="91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Adaptation et moyens d'accessibilité indispensables</a:t>
            </a:r>
            <a:endParaRPr/>
          </a:p>
        </p:txBody>
      </p:sp>
      <p:sp>
        <p:nvSpPr>
          <p:cNvPr id="354" name="Google Shape;354;p64"/>
          <p:cNvSpPr/>
          <p:nvPr/>
        </p:nvSpPr>
        <p:spPr>
          <a:xfrm>
            <a:off x="6762925" y="2848450"/>
            <a:ext cx="1994700" cy="9120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/>
              <a:t>Occupationnel ?</a:t>
            </a:r>
            <a:endParaRPr/>
          </a:p>
        </p:txBody>
      </p:sp>
      <p:sp>
        <p:nvSpPr>
          <p:cNvPr id="355" name="Google Shape;355;p64"/>
          <p:cNvSpPr/>
          <p:nvPr/>
        </p:nvSpPr>
        <p:spPr>
          <a:xfrm rot="-1278102">
            <a:off x="3283687" y="2837533"/>
            <a:ext cx="2938239" cy="193032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7200">
                <a:solidFill>
                  <a:srgbClr val="FF0000"/>
                </a:solidFill>
              </a:rPr>
              <a:t>ULIS</a:t>
            </a:r>
            <a:endParaRPr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7"/>
          <p:cNvSpPr/>
          <p:nvPr/>
        </p:nvSpPr>
        <p:spPr>
          <a:xfrm>
            <a:off x="0" y="0"/>
            <a:ext cx="9164100" cy="8208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2400"/>
              <a:t>Quelles sont les missions du coordonnateur d’ULIS ?</a:t>
            </a:r>
            <a:endParaRPr sz="2400"/>
          </a:p>
        </p:txBody>
      </p:sp>
      <p:sp>
        <p:nvSpPr>
          <p:cNvPr id="396" name="Google Shape;396;p67"/>
          <p:cNvSpPr/>
          <p:nvPr/>
        </p:nvSpPr>
        <p:spPr>
          <a:xfrm>
            <a:off x="270700" y="1568900"/>
            <a:ext cx="8448900" cy="8208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400"/>
              <a:t>Le coordonnateur</a:t>
            </a:r>
            <a:endParaRPr sz="2400"/>
          </a:p>
        </p:txBody>
      </p:sp>
      <p:sp>
        <p:nvSpPr>
          <p:cNvPr id="397" name="Google Shape;397;p67"/>
          <p:cNvSpPr/>
          <p:nvPr/>
        </p:nvSpPr>
        <p:spPr>
          <a:xfrm>
            <a:off x="2398803" y="5516111"/>
            <a:ext cx="4366500" cy="114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800"/>
              <a:t>Personne ressources : </a:t>
            </a:r>
            <a:r>
              <a:rPr lang="fr-FR" sz="1800" b="1"/>
              <a:t>Conseil</a:t>
            </a:r>
            <a:r>
              <a:rPr lang="fr-FR" sz="1800"/>
              <a:t> à la communauté éducative</a:t>
            </a:r>
            <a:endParaRPr sz="1800"/>
          </a:p>
        </p:txBody>
      </p:sp>
      <p:sp>
        <p:nvSpPr>
          <p:cNvPr id="398" name="Google Shape;398;p67"/>
          <p:cNvSpPr/>
          <p:nvPr/>
        </p:nvSpPr>
        <p:spPr>
          <a:xfrm>
            <a:off x="2429628" y="2671300"/>
            <a:ext cx="4366500" cy="114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800" b="1"/>
              <a:t>Enseignement</a:t>
            </a:r>
            <a:r>
              <a:rPr lang="fr-FR" sz="1800"/>
              <a:t> aux élèves lors des temps de regroupement en Ulis</a:t>
            </a:r>
            <a:endParaRPr sz="1800"/>
          </a:p>
        </p:txBody>
      </p:sp>
      <p:sp>
        <p:nvSpPr>
          <p:cNvPr id="399" name="Google Shape;399;p67"/>
          <p:cNvSpPr/>
          <p:nvPr/>
        </p:nvSpPr>
        <p:spPr>
          <a:xfrm>
            <a:off x="2429628" y="4093705"/>
            <a:ext cx="4366500" cy="11409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2C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800" b="1"/>
              <a:t>Coordination</a:t>
            </a:r>
            <a:r>
              <a:rPr lang="fr-FR" sz="1800"/>
              <a:t> et </a:t>
            </a:r>
            <a:r>
              <a:rPr lang="fr-FR" sz="1800" b="1"/>
              <a:t>communication</a:t>
            </a:r>
            <a:r>
              <a:rPr lang="fr-FR" sz="1800"/>
              <a:t> (relations avec les partenaires extérieurs)</a:t>
            </a:r>
            <a:endParaRPr sz="1800"/>
          </a:p>
        </p:txBody>
      </p:sp>
      <p:pic>
        <p:nvPicPr>
          <p:cNvPr id="400" name="Google Shape;40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433" y="2756991"/>
            <a:ext cx="905477" cy="114051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7"/>
          <p:cNvSpPr/>
          <p:nvPr/>
        </p:nvSpPr>
        <p:spPr>
          <a:xfrm>
            <a:off x="1486255" y="4264810"/>
            <a:ext cx="981300" cy="186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402" name="Google Shape;40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625" y="4312579"/>
            <a:ext cx="981286" cy="82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566" y="5548615"/>
            <a:ext cx="887196" cy="88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904</Words>
  <Application>Microsoft Office PowerPoint</Application>
  <PresentationFormat>Affichage à l'écran (4:3)</PresentationFormat>
  <Paragraphs>122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Source Sans Pro</vt:lpstr>
      <vt:lpstr>Arial</vt:lpstr>
      <vt:lpstr>Thème Office</vt:lpstr>
      <vt:lpstr>Simple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DUPUIS Alexandrine</dc:creator>
  <cp:lastModifiedBy>DUPUIS Alexandrine</cp:lastModifiedBy>
  <cp:revision>10</cp:revision>
  <dcterms:modified xsi:type="dcterms:W3CDTF">2019-06-28T14:46:53Z</dcterms:modified>
</cp:coreProperties>
</file>